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8"/>
  </p:notesMasterIdLst>
  <p:sldIdLst>
    <p:sldId id="256" r:id="rId5"/>
    <p:sldId id="257" r:id="rId6"/>
    <p:sldId id="258" r:id="rId7"/>
    <p:sldId id="282" r:id="rId8"/>
    <p:sldId id="262" r:id="rId9"/>
    <p:sldId id="263" r:id="rId10"/>
    <p:sldId id="273" r:id="rId11"/>
    <p:sldId id="264" r:id="rId12"/>
    <p:sldId id="265" r:id="rId13"/>
    <p:sldId id="277" r:id="rId14"/>
    <p:sldId id="267" r:id="rId15"/>
    <p:sldId id="274" r:id="rId16"/>
    <p:sldId id="275" r:id="rId17"/>
    <p:sldId id="270" r:id="rId18"/>
    <p:sldId id="279" r:id="rId19"/>
    <p:sldId id="284" r:id="rId20"/>
    <p:sldId id="285" r:id="rId21"/>
    <p:sldId id="280" r:id="rId22"/>
    <p:sldId id="286" r:id="rId23"/>
    <p:sldId id="287" r:id="rId24"/>
    <p:sldId id="289" r:id="rId25"/>
    <p:sldId id="288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C"/>
    <a:srgbClr val="0B050B"/>
    <a:srgbClr val="33CC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3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Python%203\Codecademy%20Build%20a%20Machine%20Learning%20Model%20with%20Python\Capstone%204\algorithm%20selec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Algoithm</a:t>
            </a:r>
            <a:r>
              <a:rPr lang="en-US" baseline="0" dirty="0"/>
              <a:t>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2E-498E-8963-E389731F9B13}"/>
              </c:ext>
            </c:extLst>
          </c:dPt>
          <c:cat>
            <c:strRef>
              <c:f>Sheet1!$A$2:$A$6</c:f>
              <c:strCache>
                <c:ptCount val="5"/>
                <c:pt idx="0">
                  <c:v>LR</c:v>
                </c:pt>
                <c:pt idx="1">
                  <c:v>KNN</c:v>
                </c:pt>
                <c:pt idx="2">
                  <c:v>MLP</c:v>
                </c:pt>
                <c:pt idx="3">
                  <c:v>DT</c:v>
                </c:pt>
                <c:pt idx="4">
                  <c:v>RF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0.92</c:v>
                </c:pt>
                <c:pt idx="1">
                  <c:v>0.94</c:v>
                </c:pt>
                <c:pt idx="2">
                  <c:v>0.96</c:v>
                </c:pt>
                <c:pt idx="3">
                  <c:v>0.95</c:v>
                </c:pt>
                <c:pt idx="4">
                  <c:v>0.97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02E-498E-8963-E389731F9B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7460360"/>
        <c:axId val="48745675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processing time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LR</c:v>
                </c:pt>
                <c:pt idx="1">
                  <c:v>KNN</c:v>
                </c:pt>
                <c:pt idx="2">
                  <c:v>MLP</c:v>
                </c:pt>
                <c:pt idx="3">
                  <c:v>DT</c:v>
                </c:pt>
                <c:pt idx="4">
                  <c:v>RF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4.83</c:v>
                </c:pt>
                <c:pt idx="1">
                  <c:v>32.9</c:v>
                </c:pt>
                <c:pt idx="2">
                  <c:v>167</c:v>
                </c:pt>
                <c:pt idx="3">
                  <c:v>0.75600000000000001</c:v>
                </c:pt>
                <c:pt idx="4">
                  <c:v>30.8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02E-498E-8963-E389731F9B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7459704"/>
        <c:axId val="487459376"/>
      </c:lineChart>
      <c:catAx>
        <c:axId val="487460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tx1">
              <a:lumMod val="85000"/>
            </a:schemeClr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456752"/>
        <c:crosses val="autoZero"/>
        <c:auto val="1"/>
        <c:lblAlgn val="ctr"/>
        <c:lblOffset val="100"/>
        <c:noMultiLvlLbl val="0"/>
      </c:catAx>
      <c:valAx>
        <c:axId val="48745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460360"/>
        <c:crosses val="autoZero"/>
        <c:crossBetween val="between"/>
      </c:valAx>
      <c:valAx>
        <c:axId val="48745937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459704"/>
        <c:crosses val="max"/>
        <c:crossBetween val="between"/>
      </c:valAx>
      <c:catAx>
        <c:axId val="4874597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874593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95000"/>
      </a:schemeClr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r2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220-40C8-BD0C-8269D6B6CF2B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20-40C8-BD0C-8269D6B6CF2B}"/>
              </c:ext>
            </c:extLst>
          </c:dPt>
          <c:cat>
            <c:strRef>
              <c:f>Sheet1!$A$2:$A$7</c:f>
              <c:strCache>
                <c:ptCount val="6"/>
                <c:pt idx="0">
                  <c:v>LR</c:v>
                </c:pt>
                <c:pt idx="1">
                  <c:v>KNN</c:v>
                </c:pt>
                <c:pt idx="2">
                  <c:v>MLP</c:v>
                </c:pt>
                <c:pt idx="3">
                  <c:v>DT</c:v>
                </c:pt>
                <c:pt idx="4">
                  <c:v>RF</c:v>
                </c:pt>
                <c:pt idx="5">
                  <c:v>XGb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0.92</c:v>
                </c:pt>
                <c:pt idx="1">
                  <c:v>0.94</c:v>
                </c:pt>
                <c:pt idx="2">
                  <c:v>0.96</c:v>
                </c:pt>
                <c:pt idx="3">
                  <c:v>0.95</c:v>
                </c:pt>
                <c:pt idx="4">
                  <c:v>0.97</c:v>
                </c:pt>
                <c:pt idx="5">
                  <c:v>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20-40C8-BD0C-8269D6B6CF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7460360"/>
        <c:axId val="48745675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processing time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LR</c:v>
                </c:pt>
                <c:pt idx="1">
                  <c:v>KNN</c:v>
                </c:pt>
                <c:pt idx="2">
                  <c:v>MLP</c:v>
                </c:pt>
                <c:pt idx="3">
                  <c:v>DT</c:v>
                </c:pt>
                <c:pt idx="4">
                  <c:v>RF</c:v>
                </c:pt>
                <c:pt idx="5">
                  <c:v>XGb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4.83</c:v>
                </c:pt>
                <c:pt idx="1">
                  <c:v>32.9</c:v>
                </c:pt>
                <c:pt idx="2">
                  <c:v>167</c:v>
                </c:pt>
                <c:pt idx="3">
                  <c:v>0.75600000000000001</c:v>
                </c:pt>
                <c:pt idx="4">
                  <c:v>30.8</c:v>
                </c:pt>
                <c:pt idx="5">
                  <c:v>6.4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220-40C8-BD0C-8269D6B6CF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7459704"/>
        <c:axId val="487459376"/>
      </c:lineChart>
      <c:catAx>
        <c:axId val="487460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456752"/>
        <c:crosses val="autoZero"/>
        <c:auto val="1"/>
        <c:lblAlgn val="ctr"/>
        <c:lblOffset val="100"/>
        <c:noMultiLvlLbl val="0"/>
      </c:catAx>
      <c:valAx>
        <c:axId val="48745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460360"/>
        <c:crosses val="autoZero"/>
        <c:crossBetween val="between"/>
      </c:valAx>
      <c:valAx>
        <c:axId val="48745937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459704"/>
        <c:crosses val="max"/>
        <c:crossBetween val="between"/>
      </c:valAx>
      <c:catAx>
        <c:axId val="4874597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874593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95000"/>
      </a:schemeClr>
    </a:solidFill>
    <a:ln>
      <a:solidFill>
        <a:schemeClr val="accent1"/>
      </a:solidFill>
    </a:ln>
    <a:effectLst/>
  </c:spPr>
  <c:txPr>
    <a:bodyPr/>
    <a:lstStyle/>
    <a:p>
      <a:pPr>
        <a:defRPr>
          <a:solidFill>
            <a:schemeClr val="bg2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5AF21-BB9B-42C6-9A30-D4CBFA21038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96C4200-08A5-45DC-AAEF-8E3251B920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The dataset consist of 53,940 pieces of diamond information, including price, 4Cs and other features.</a:t>
          </a:r>
        </a:p>
      </dgm:t>
    </dgm:pt>
    <dgm:pt modelId="{14A74BC9-5CE9-459C-9D67-C30729B29559}" type="parTrans" cxnId="{B786376C-B5BE-4A64-8E3F-B5EF35EB15A0}">
      <dgm:prSet/>
      <dgm:spPr/>
      <dgm:t>
        <a:bodyPr/>
        <a:lstStyle/>
        <a:p>
          <a:endParaRPr lang="en-US"/>
        </a:p>
      </dgm:t>
    </dgm:pt>
    <dgm:pt modelId="{A4014E45-AC82-4713-95A7-A013000690D5}" type="sibTrans" cxnId="{B786376C-B5BE-4A64-8E3F-B5EF35EB15A0}">
      <dgm:prSet/>
      <dgm:spPr/>
      <dgm:t>
        <a:bodyPr/>
        <a:lstStyle/>
        <a:p>
          <a:endParaRPr lang="en-US"/>
        </a:p>
      </dgm:t>
    </dgm:pt>
    <dgm:pt modelId="{C0963CB8-DA1C-49E2-BE99-B2C094E00E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Using this data to build a Machine Learning (ML) Model that will predict how much of any diamond worth. </a:t>
          </a:r>
        </a:p>
      </dgm:t>
    </dgm:pt>
    <dgm:pt modelId="{DD34CD32-12C8-47B9-85FB-3EA980644D47}" type="parTrans" cxnId="{554E1623-BE21-4E32-B1A5-B966D1682944}">
      <dgm:prSet/>
      <dgm:spPr/>
      <dgm:t>
        <a:bodyPr/>
        <a:lstStyle/>
        <a:p>
          <a:endParaRPr lang="en-US"/>
        </a:p>
      </dgm:t>
    </dgm:pt>
    <dgm:pt modelId="{E6302700-0A7D-42E0-974D-473DA4E2A96F}" type="sibTrans" cxnId="{554E1623-BE21-4E32-B1A5-B966D1682944}">
      <dgm:prSet/>
      <dgm:spPr/>
      <dgm:t>
        <a:bodyPr/>
        <a:lstStyle/>
        <a:p>
          <a:endParaRPr lang="en-US"/>
        </a:p>
      </dgm:t>
    </dgm:pt>
    <dgm:pt modelId="{5082E80B-4547-458B-ACC7-C766AFFB3B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Target audients are diamond lovers, diamond dealers or diamond buyers</a:t>
          </a:r>
        </a:p>
      </dgm:t>
    </dgm:pt>
    <dgm:pt modelId="{E433A251-169A-4F48-9790-F754E568FEB9}" type="sibTrans" cxnId="{6764A510-A2D8-4C88-9879-0D4D66E57307}">
      <dgm:prSet/>
      <dgm:spPr/>
      <dgm:t>
        <a:bodyPr/>
        <a:lstStyle/>
        <a:p>
          <a:endParaRPr lang="en-US"/>
        </a:p>
      </dgm:t>
    </dgm:pt>
    <dgm:pt modelId="{DE992619-E383-495E-85A6-DC3474452460}" type="parTrans" cxnId="{6764A510-A2D8-4C88-9879-0D4D66E57307}">
      <dgm:prSet/>
      <dgm:spPr/>
      <dgm:t>
        <a:bodyPr/>
        <a:lstStyle/>
        <a:p>
          <a:endParaRPr lang="en-US"/>
        </a:p>
      </dgm:t>
    </dgm:pt>
    <dgm:pt modelId="{2271DD3C-C3E0-4DC8-B6A5-0A53CC3A2A02}" type="pres">
      <dgm:prSet presAssocID="{3025AF21-BB9B-42C6-9A30-D4CBFA210386}" presName="root" presStyleCnt="0">
        <dgm:presLayoutVars>
          <dgm:dir/>
          <dgm:resizeHandles val="exact"/>
        </dgm:presLayoutVars>
      </dgm:prSet>
      <dgm:spPr/>
    </dgm:pt>
    <dgm:pt modelId="{19C0D4CB-0BC3-4715-B1C0-92AF57BD15AB}" type="pres">
      <dgm:prSet presAssocID="{5082E80B-4547-458B-ACC7-C766AFFB3B5E}" presName="compNode" presStyleCnt="0"/>
      <dgm:spPr/>
    </dgm:pt>
    <dgm:pt modelId="{35212CD3-A844-456F-9910-E51FF00A9F9E}" type="pres">
      <dgm:prSet presAssocID="{5082E80B-4547-458B-ACC7-C766AFFB3B5E}" presName="iconRect" presStyleLbl="node1" presStyleIdx="0" presStyleCnt="3" custLinFactX="100000" custLinFactNeighborX="192284" custLinFactNeighborY="-591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224CD099-3F19-4E48-AC20-240FB64D35DA}" type="pres">
      <dgm:prSet presAssocID="{5082E80B-4547-458B-ACC7-C766AFFB3B5E}" presName="spaceRect" presStyleCnt="0"/>
      <dgm:spPr/>
    </dgm:pt>
    <dgm:pt modelId="{9BC90299-D1AF-4E02-9703-41925A1CE414}" type="pres">
      <dgm:prSet presAssocID="{5082E80B-4547-458B-ACC7-C766AFFB3B5E}" presName="textRect" presStyleLbl="revTx" presStyleIdx="0" presStyleCnt="3" custScaleY="109919" custLinFactX="100000" custLinFactNeighborX="163536" custLinFactNeighborY="-19561">
        <dgm:presLayoutVars>
          <dgm:chMax val="1"/>
          <dgm:chPref val="1"/>
        </dgm:presLayoutVars>
      </dgm:prSet>
      <dgm:spPr/>
    </dgm:pt>
    <dgm:pt modelId="{D559B64D-022D-4195-B479-0DA48E7D271E}" type="pres">
      <dgm:prSet presAssocID="{E433A251-169A-4F48-9790-F754E568FEB9}" presName="sibTrans" presStyleCnt="0"/>
      <dgm:spPr/>
    </dgm:pt>
    <dgm:pt modelId="{3A2899D1-FD26-4141-BAC5-63643BA88A7A}" type="pres">
      <dgm:prSet presAssocID="{396C4200-08A5-45DC-AAEF-8E3251B92090}" presName="compNode" presStyleCnt="0"/>
      <dgm:spPr/>
    </dgm:pt>
    <dgm:pt modelId="{AC380912-0D51-4481-818F-70568D386B0B}" type="pres">
      <dgm:prSet presAssocID="{396C4200-08A5-45DC-AAEF-8E3251B92090}" presName="iconRect" presStyleLbl="node1" presStyleIdx="1" presStyleCnt="3" custLinFactX="106045" custLinFactNeighborX="200000" custLinFactNeighborY="1702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6422FB7-9400-45D9-94DB-7B18A76AE114}" type="pres">
      <dgm:prSet presAssocID="{396C4200-08A5-45DC-AAEF-8E3251B92090}" presName="spaceRect" presStyleCnt="0"/>
      <dgm:spPr/>
    </dgm:pt>
    <dgm:pt modelId="{24598F6F-2D98-4B0B-A2CF-7142DFF7193F}" type="pres">
      <dgm:prSet presAssocID="{396C4200-08A5-45DC-AAEF-8E3251B92090}" presName="textRect" presStyleLbl="revTx" presStyleIdx="1" presStyleCnt="3" custScaleX="114853" custScaleY="124133" custLinFactX="-14949" custLinFactNeighborX="-100000" custLinFactNeighborY="-43380">
        <dgm:presLayoutVars>
          <dgm:chMax val="1"/>
          <dgm:chPref val="1"/>
        </dgm:presLayoutVars>
      </dgm:prSet>
      <dgm:spPr/>
    </dgm:pt>
    <dgm:pt modelId="{F45E5296-3765-408C-B021-462577F5158E}" type="pres">
      <dgm:prSet presAssocID="{A4014E45-AC82-4713-95A7-A013000690D5}" presName="sibTrans" presStyleCnt="0"/>
      <dgm:spPr/>
    </dgm:pt>
    <dgm:pt modelId="{85FC7852-7596-450C-9A5E-1C6E4CDCE0BD}" type="pres">
      <dgm:prSet presAssocID="{C0963CB8-DA1C-49E2-BE99-B2C094E00EC4}" presName="compNode" presStyleCnt="0"/>
      <dgm:spPr/>
    </dgm:pt>
    <dgm:pt modelId="{5E892DCE-2266-406B-AC03-97C581CB8208}" type="pres">
      <dgm:prSet presAssocID="{C0963CB8-DA1C-49E2-BE99-B2C094E00EC4}" presName="iconRect" presStyleLbl="node1" presStyleIdx="2" presStyleCnt="3" custLinFactX="-254550" custLinFactNeighborX="-300000" custLinFactNeighborY="20585"/>
      <dgm:spPr>
        <a:prstGeom prst="pentagon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B19BFA82-9587-4C3A-82F7-DB5F121242B3}" type="pres">
      <dgm:prSet presAssocID="{C0963CB8-DA1C-49E2-BE99-B2C094E00EC4}" presName="spaceRect" presStyleCnt="0"/>
      <dgm:spPr/>
    </dgm:pt>
    <dgm:pt modelId="{77287F9E-5486-4F11-AFDA-E8518F6D86C4}" type="pres">
      <dgm:prSet presAssocID="{C0963CB8-DA1C-49E2-BE99-B2C094E00EC4}" presName="textRect" presStyleLbl="revTx" presStyleIdx="2" presStyleCnt="3" custScaleX="112570" custScaleY="124225" custLinFactX="-24610" custLinFactNeighborX="-100000" custLinFactNeighborY="-40906">
        <dgm:presLayoutVars>
          <dgm:chMax val="1"/>
          <dgm:chPref val="1"/>
        </dgm:presLayoutVars>
      </dgm:prSet>
      <dgm:spPr/>
    </dgm:pt>
  </dgm:ptLst>
  <dgm:cxnLst>
    <dgm:cxn modelId="{A7037008-2B79-4B4B-9033-57389541D386}" type="presOf" srcId="{5082E80B-4547-458B-ACC7-C766AFFB3B5E}" destId="{9BC90299-D1AF-4E02-9703-41925A1CE414}" srcOrd="0" destOrd="0" presId="urn:microsoft.com/office/officeart/2018/2/layout/IconLabelList"/>
    <dgm:cxn modelId="{6764A510-A2D8-4C88-9879-0D4D66E57307}" srcId="{3025AF21-BB9B-42C6-9A30-D4CBFA210386}" destId="{5082E80B-4547-458B-ACC7-C766AFFB3B5E}" srcOrd="0" destOrd="0" parTransId="{DE992619-E383-495E-85A6-DC3474452460}" sibTransId="{E433A251-169A-4F48-9790-F754E568FEB9}"/>
    <dgm:cxn modelId="{554E1623-BE21-4E32-B1A5-B966D1682944}" srcId="{3025AF21-BB9B-42C6-9A30-D4CBFA210386}" destId="{C0963CB8-DA1C-49E2-BE99-B2C094E00EC4}" srcOrd="2" destOrd="0" parTransId="{DD34CD32-12C8-47B9-85FB-3EA980644D47}" sibTransId="{E6302700-0A7D-42E0-974D-473DA4E2A96F}"/>
    <dgm:cxn modelId="{96C47833-8305-42FB-8EBA-9B973DA5D073}" type="presOf" srcId="{C0963CB8-DA1C-49E2-BE99-B2C094E00EC4}" destId="{77287F9E-5486-4F11-AFDA-E8518F6D86C4}" srcOrd="0" destOrd="0" presId="urn:microsoft.com/office/officeart/2018/2/layout/IconLabelList"/>
    <dgm:cxn modelId="{B786376C-B5BE-4A64-8E3F-B5EF35EB15A0}" srcId="{3025AF21-BB9B-42C6-9A30-D4CBFA210386}" destId="{396C4200-08A5-45DC-AAEF-8E3251B92090}" srcOrd="1" destOrd="0" parTransId="{14A74BC9-5CE9-459C-9D67-C30729B29559}" sibTransId="{A4014E45-AC82-4713-95A7-A013000690D5}"/>
    <dgm:cxn modelId="{C3C5799A-BBA6-4814-A3E3-2E9FD42E840C}" type="presOf" srcId="{3025AF21-BB9B-42C6-9A30-D4CBFA210386}" destId="{2271DD3C-C3E0-4DC8-B6A5-0A53CC3A2A02}" srcOrd="0" destOrd="0" presId="urn:microsoft.com/office/officeart/2018/2/layout/IconLabelList"/>
    <dgm:cxn modelId="{7B7502CE-D828-4947-9898-EF62DE5C3DAB}" type="presOf" srcId="{396C4200-08A5-45DC-AAEF-8E3251B92090}" destId="{24598F6F-2D98-4B0B-A2CF-7142DFF7193F}" srcOrd="0" destOrd="0" presId="urn:microsoft.com/office/officeart/2018/2/layout/IconLabelList"/>
    <dgm:cxn modelId="{A4FB87B4-E13B-4F88-B63A-B6245D8F53EF}" type="presParOf" srcId="{2271DD3C-C3E0-4DC8-B6A5-0A53CC3A2A02}" destId="{19C0D4CB-0BC3-4715-B1C0-92AF57BD15AB}" srcOrd="0" destOrd="0" presId="urn:microsoft.com/office/officeart/2018/2/layout/IconLabelList"/>
    <dgm:cxn modelId="{A23A73C2-3DE1-42C3-8995-ACF1B5882572}" type="presParOf" srcId="{19C0D4CB-0BC3-4715-B1C0-92AF57BD15AB}" destId="{35212CD3-A844-456F-9910-E51FF00A9F9E}" srcOrd="0" destOrd="0" presId="urn:microsoft.com/office/officeart/2018/2/layout/IconLabelList"/>
    <dgm:cxn modelId="{8A628D51-6634-4891-8AE1-5367E7870D3C}" type="presParOf" srcId="{19C0D4CB-0BC3-4715-B1C0-92AF57BD15AB}" destId="{224CD099-3F19-4E48-AC20-240FB64D35DA}" srcOrd="1" destOrd="0" presId="urn:microsoft.com/office/officeart/2018/2/layout/IconLabelList"/>
    <dgm:cxn modelId="{69E15120-D7D1-4B2D-A152-E36BB8E81B99}" type="presParOf" srcId="{19C0D4CB-0BC3-4715-B1C0-92AF57BD15AB}" destId="{9BC90299-D1AF-4E02-9703-41925A1CE414}" srcOrd="2" destOrd="0" presId="urn:microsoft.com/office/officeart/2018/2/layout/IconLabelList"/>
    <dgm:cxn modelId="{679C146C-09A4-4A25-9375-D8215565A4CA}" type="presParOf" srcId="{2271DD3C-C3E0-4DC8-B6A5-0A53CC3A2A02}" destId="{D559B64D-022D-4195-B479-0DA48E7D271E}" srcOrd="1" destOrd="0" presId="urn:microsoft.com/office/officeart/2018/2/layout/IconLabelList"/>
    <dgm:cxn modelId="{1A119CDC-F13C-4F66-976C-9A6DB76DB721}" type="presParOf" srcId="{2271DD3C-C3E0-4DC8-B6A5-0A53CC3A2A02}" destId="{3A2899D1-FD26-4141-BAC5-63643BA88A7A}" srcOrd="2" destOrd="0" presId="urn:microsoft.com/office/officeart/2018/2/layout/IconLabelList"/>
    <dgm:cxn modelId="{1818368E-0C6B-4FE1-929A-5B0EE9B0E1A5}" type="presParOf" srcId="{3A2899D1-FD26-4141-BAC5-63643BA88A7A}" destId="{AC380912-0D51-4481-818F-70568D386B0B}" srcOrd="0" destOrd="0" presId="urn:microsoft.com/office/officeart/2018/2/layout/IconLabelList"/>
    <dgm:cxn modelId="{ADCE566C-6738-49BE-8059-01A52E7BE47E}" type="presParOf" srcId="{3A2899D1-FD26-4141-BAC5-63643BA88A7A}" destId="{06422FB7-9400-45D9-94DB-7B18A76AE114}" srcOrd="1" destOrd="0" presId="urn:microsoft.com/office/officeart/2018/2/layout/IconLabelList"/>
    <dgm:cxn modelId="{1899E254-D271-4F4D-9CA4-FF2F41E1DCF9}" type="presParOf" srcId="{3A2899D1-FD26-4141-BAC5-63643BA88A7A}" destId="{24598F6F-2D98-4B0B-A2CF-7142DFF7193F}" srcOrd="2" destOrd="0" presId="urn:microsoft.com/office/officeart/2018/2/layout/IconLabelList"/>
    <dgm:cxn modelId="{37C4FB8B-54E7-4095-8E55-3A4925F7EB0C}" type="presParOf" srcId="{2271DD3C-C3E0-4DC8-B6A5-0A53CC3A2A02}" destId="{F45E5296-3765-408C-B021-462577F5158E}" srcOrd="3" destOrd="0" presId="urn:microsoft.com/office/officeart/2018/2/layout/IconLabelList"/>
    <dgm:cxn modelId="{6F90FAB2-A10A-4491-B8AF-CF6115D7C084}" type="presParOf" srcId="{2271DD3C-C3E0-4DC8-B6A5-0A53CC3A2A02}" destId="{85FC7852-7596-450C-9A5E-1C6E4CDCE0BD}" srcOrd="4" destOrd="0" presId="urn:microsoft.com/office/officeart/2018/2/layout/IconLabelList"/>
    <dgm:cxn modelId="{F44E5D7C-5D9F-48AA-B4E8-834C2DEF1F4D}" type="presParOf" srcId="{85FC7852-7596-450C-9A5E-1C6E4CDCE0BD}" destId="{5E892DCE-2266-406B-AC03-97C581CB8208}" srcOrd="0" destOrd="0" presId="urn:microsoft.com/office/officeart/2018/2/layout/IconLabelList"/>
    <dgm:cxn modelId="{362B09B3-A1AD-4A7F-834F-FC1EEA08A23B}" type="presParOf" srcId="{85FC7852-7596-450C-9A5E-1C6E4CDCE0BD}" destId="{B19BFA82-9587-4C3A-82F7-DB5F121242B3}" srcOrd="1" destOrd="0" presId="urn:microsoft.com/office/officeart/2018/2/layout/IconLabelList"/>
    <dgm:cxn modelId="{0B0F49EA-F9F2-4F08-BC0B-3B8EAEA7957D}" type="presParOf" srcId="{85FC7852-7596-450C-9A5E-1C6E4CDCE0BD}" destId="{77287F9E-5486-4F11-AFDA-E8518F6D86C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767DA2-AC5A-4677-A91B-E610408DC8DB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C25E9D4A-6DBB-44F9-9A27-90321629F84A}">
      <dgm:prSet phldrT="[Text]"/>
      <dgm:spPr/>
      <dgm:t>
        <a:bodyPr/>
        <a:lstStyle/>
        <a:p>
          <a:r>
            <a:rPr lang="en-US" dirty="0"/>
            <a:t>DATA PREPARATION</a:t>
          </a:r>
          <a:endParaRPr lang="en-SG" dirty="0"/>
        </a:p>
      </dgm:t>
    </dgm:pt>
    <dgm:pt modelId="{70635E91-107B-40BA-B9DA-2D7A584D6664}" type="parTrans" cxnId="{E2FE67A1-FEFC-49EC-A3EB-8BCFA9B481D1}">
      <dgm:prSet/>
      <dgm:spPr/>
      <dgm:t>
        <a:bodyPr/>
        <a:lstStyle/>
        <a:p>
          <a:endParaRPr lang="en-SG"/>
        </a:p>
      </dgm:t>
    </dgm:pt>
    <dgm:pt modelId="{0B313230-03BB-4258-A9A0-04631B2DD652}" type="sibTrans" cxnId="{E2FE67A1-FEFC-49EC-A3EB-8BCFA9B481D1}">
      <dgm:prSet/>
      <dgm:spPr/>
      <dgm:t>
        <a:bodyPr/>
        <a:lstStyle/>
        <a:p>
          <a:endParaRPr lang="en-SG"/>
        </a:p>
      </dgm:t>
    </dgm:pt>
    <dgm:pt modelId="{F411FCAD-D472-4380-8718-9A672DC80845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7CDE87F4-E617-4F85-8CA9-776A2AF0777D}" type="parTrans" cxnId="{84716BD2-B11F-4FEC-9A98-AD9C8362B607}">
      <dgm:prSet/>
      <dgm:spPr/>
      <dgm:t>
        <a:bodyPr/>
        <a:lstStyle/>
        <a:p>
          <a:endParaRPr lang="en-SG"/>
        </a:p>
      </dgm:t>
    </dgm:pt>
    <dgm:pt modelId="{9BA237BC-EF6C-4D17-A2E2-31001227B282}" type="sibTrans" cxnId="{84716BD2-B11F-4FEC-9A98-AD9C8362B607}">
      <dgm:prSet/>
      <dgm:spPr/>
      <dgm:t>
        <a:bodyPr/>
        <a:lstStyle/>
        <a:p>
          <a:endParaRPr lang="en-SG"/>
        </a:p>
      </dgm:t>
    </dgm:pt>
    <dgm:pt modelId="{26618BB5-FB68-405D-9311-5EC769F22EAA}">
      <dgm:prSet phldrT="[Text]"/>
      <dgm:spPr/>
      <dgm:t>
        <a:bodyPr/>
        <a:lstStyle/>
        <a:p>
          <a:r>
            <a:rPr lang="en-US" dirty="0"/>
            <a:t>DATA TRANSFORMATION</a:t>
          </a:r>
          <a:endParaRPr lang="en-SG" dirty="0"/>
        </a:p>
      </dgm:t>
    </dgm:pt>
    <dgm:pt modelId="{C96A9288-C0CA-4032-8145-94D48F854178}" type="parTrans" cxnId="{6341338E-F790-465A-B02B-E2A618409F61}">
      <dgm:prSet/>
      <dgm:spPr/>
      <dgm:t>
        <a:bodyPr/>
        <a:lstStyle/>
        <a:p>
          <a:endParaRPr lang="en-SG"/>
        </a:p>
      </dgm:t>
    </dgm:pt>
    <dgm:pt modelId="{7D2597B0-1145-40D1-B040-9F65B0B324EF}" type="sibTrans" cxnId="{6341338E-F790-465A-B02B-E2A618409F61}">
      <dgm:prSet/>
      <dgm:spPr/>
      <dgm:t>
        <a:bodyPr/>
        <a:lstStyle/>
        <a:p>
          <a:endParaRPr lang="en-SG"/>
        </a:p>
      </dgm:t>
    </dgm:pt>
    <dgm:pt modelId="{EBC6594E-9978-4C51-ADBC-EE79B62D3BE0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EDA</a:t>
          </a:r>
          <a:endParaRPr lang="en-SG" dirty="0"/>
        </a:p>
      </dgm:t>
    </dgm:pt>
    <dgm:pt modelId="{3AB10827-90E7-4D4F-B7F9-AD0949211DDC}" type="parTrans" cxnId="{7A7B1F4B-683B-4C75-9DD9-06E5895F0833}">
      <dgm:prSet/>
      <dgm:spPr/>
      <dgm:t>
        <a:bodyPr/>
        <a:lstStyle/>
        <a:p>
          <a:endParaRPr lang="en-SG"/>
        </a:p>
      </dgm:t>
    </dgm:pt>
    <dgm:pt modelId="{48DFA328-7A48-4532-B642-7330A91C5D39}" type="sibTrans" cxnId="{7A7B1F4B-683B-4C75-9DD9-06E5895F0833}">
      <dgm:prSet/>
      <dgm:spPr/>
      <dgm:t>
        <a:bodyPr/>
        <a:lstStyle/>
        <a:p>
          <a:endParaRPr lang="en-SG"/>
        </a:p>
      </dgm:t>
    </dgm:pt>
    <dgm:pt modelId="{1C297321-FA3A-4B6A-8D12-C0DDBFC060C0}">
      <dgm:prSet phldrT="[Text]"/>
      <dgm:spPr/>
      <dgm:t>
        <a:bodyPr/>
        <a:lstStyle/>
        <a:p>
          <a:r>
            <a:rPr lang="en-US" dirty="0"/>
            <a:t>KDEPLOT</a:t>
          </a:r>
          <a:endParaRPr lang="en-SG" dirty="0"/>
        </a:p>
      </dgm:t>
    </dgm:pt>
    <dgm:pt modelId="{6F4B594D-88C1-48BE-9DFA-80BEF9EBB5E3}" type="parTrans" cxnId="{919AFDEA-7EE6-4AE1-96D0-4D938B9104F1}">
      <dgm:prSet/>
      <dgm:spPr/>
      <dgm:t>
        <a:bodyPr/>
        <a:lstStyle/>
        <a:p>
          <a:endParaRPr lang="en-SG"/>
        </a:p>
      </dgm:t>
    </dgm:pt>
    <dgm:pt modelId="{5308B960-FC77-4A37-939D-EF5C0EA1A07F}" type="sibTrans" cxnId="{919AFDEA-7EE6-4AE1-96D0-4D938B9104F1}">
      <dgm:prSet/>
      <dgm:spPr/>
      <dgm:t>
        <a:bodyPr/>
        <a:lstStyle/>
        <a:p>
          <a:endParaRPr lang="en-SG"/>
        </a:p>
      </dgm:t>
    </dgm:pt>
    <dgm:pt modelId="{AF4CFF4E-C064-40C6-82F8-F2C9333448E1}">
      <dgm:prSet phldrT="[Text]"/>
      <dgm:spPr/>
      <dgm:t>
        <a:bodyPr/>
        <a:lstStyle/>
        <a:p>
          <a:r>
            <a:rPr lang="en-SG" dirty="0"/>
            <a:t>correlation matrix HEATMAP </a:t>
          </a:r>
        </a:p>
      </dgm:t>
    </dgm:pt>
    <dgm:pt modelId="{248FD02D-10D3-4B0D-AF93-5C5488256DC2}" type="parTrans" cxnId="{14CA6B48-7B28-414F-B02D-CEE78E6B1F6B}">
      <dgm:prSet/>
      <dgm:spPr/>
      <dgm:t>
        <a:bodyPr/>
        <a:lstStyle/>
        <a:p>
          <a:endParaRPr lang="en-SG"/>
        </a:p>
      </dgm:t>
    </dgm:pt>
    <dgm:pt modelId="{091A82DD-E75E-4895-BCB1-F95A9EDF9D17}" type="sibTrans" cxnId="{14CA6B48-7B28-414F-B02D-CEE78E6B1F6B}">
      <dgm:prSet/>
      <dgm:spPr/>
      <dgm:t>
        <a:bodyPr/>
        <a:lstStyle/>
        <a:p>
          <a:endParaRPr lang="en-SG"/>
        </a:p>
      </dgm:t>
    </dgm:pt>
    <dgm:pt modelId="{FF2BE422-37B3-4CAB-B35D-B91880A0C41B}">
      <dgm:prSet phldrT="[Text]"/>
      <dgm:spPr/>
      <dgm:t>
        <a:bodyPr/>
        <a:lstStyle/>
        <a:p>
          <a:r>
            <a:rPr lang="en-US" dirty="0"/>
            <a:t>BOXPLOT</a:t>
          </a:r>
          <a:endParaRPr lang="en-SG" dirty="0"/>
        </a:p>
      </dgm:t>
    </dgm:pt>
    <dgm:pt modelId="{F6AF95F9-C283-49C2-A36B-3C61A918590E}" type="parTrans" cxnId="{372AF5EB-E463-4461-827B-EEC7D82D6BAA}">
      <dgm:prSet/>
      <dgm:spPr/>
      <dgm:t>
        <a:bodyPr/>
        <a:lstStyle/>
        <a:p>
          <a:endParaRPr lang="en-SG"/>
        </a:p>
      </dgm:t>
    </dgm:pt>
    <dgm:pt modelId="{FD598CE2-B89C-48FA-BAA6-5B2E94D0E39B}" type="sibTrans" cxnId="{372AF5EB-E463-4461-827B-EEC7D82D6BAA}">
      <dgm:prSet/>
      <dgm:spPr/>
      <dgm:t>
        <a:bodyPr/>
        <a:lstStyle/>
        <a:p>
          <a:endParaRPr lang="en-SG"/>
        </a:p>
      </dgm:t>
    </dgm:pt>
    <dgm:pt modelId="{03D34FA7-03CD-4EF7-8E49-66CE4BEA5E7B}">
      <dgm:prSet phldrT="[Text]"/>
      <dgm:spPr/>
      <dgm:t>
        <a:bodyPr/>
        <a:lstStyle/>
        <a:p>
          <a:r>
            <a:rPr lang="en-SG" dirty="0"/>
            <a:t>VIOLINPLOT</a:t>
          </a:r>
        </a:p>
      </dgm:t>
    </dgm:pt>
    <dgm:pt modelId="{91FC81F9-0760-4422-A505-96929BA25BA0}" type="parTrans" cxnId="{F3BB1273-1D70-46D1-8D84-CEC273477AE3}">
      <dgm:prSet/>
      <dgm:spPr/>
      <dgm:t>
        <a:bodyPr/>
        <a:lstStyle/>
        <a:p>
          <a:endParaRPr lang="en-SG"/>
        </a:p>
      </dgm:t>
    </dgm:pt>
    <dgm:pt modelId="{F86353E9-5005-49BB-AB1C-377013000262}" type="sibTrans" cxnId="{F3BB1273-1D70-46D1-8D84-CEC273477AE3}">
      <dgm:prSet/>
      <dgm:spPr/>
      <dgm:t>
        <a:bodyPr/>
        <a:lstStyle/>
        <a:p>
          <a:endParaRPr lang="en-SG"/>
        </a:p>
      </dgm:t>
    </dgm:pt>
    <dgm:pt modelId="{5F5A0F92-1D8A-4C04-AF59-8B7500DF67DF}">
      <dgm:prSet phldrT="[Text]"/>
      <dgm:spPr/>
      <dgm:t>
        <a:bodyPr/>
        <a:lstStyle/>
        <a:p>
          <a:r>
            <a:rPr lang="en-US" dirty="0"/>
            <a:t>PAIRPLOT</a:t>
          </a:r>
          <a:endParaRPr lang="en-SG" dirty="0"/>
        </a:p>
      </dgm:t>
    </dgm:pt>
    <dgm:pt modelId="{2C11967A-ED40-47E6-BB32-F5D1CF7FAE36}" type="parTrans" cxnId="{A9178774-E198-47E7-A4A4-0C4B101165EF}">
      <dgm:prSet/>
      <dgm:spPr/>
      <dgm:t>
        <a:bodyPr/>
        <a:lstStyle/>
        <a:p>
          <a:endParaRPr lang="en-SG"/>
        </a:p>
      </dgm:t>
    </dgm:pt>
    <dgm:pt modelId="{A9A3D27E-A1BC-436B-8ACD-BA579BBAC15B}" type="sibTrans" cxnId="{A9178774-E198-47E7-A4A4-0C4B101165EF}">
      <dgm:prSet/>
      <dgm:spPr/>
      <dgm:t>
        <a:bodyPr/>
        <a:lstStyle/>
        <a:p>
          <a:endParaRPr lang="en-SG"/>
        </a:p>
      </dgm:t>
    </dgm:pt>
    <dgm:pt modelId="{E2FB2DEC-2650-4863-98FC-C9382D9787E8}">
      <dgm:prSet phldrT="[Text]" custT="1"/>
      <dgm:spPr>
        <a:solidFill>
          <a:schemeClr val="bg2">
            <a:lumMod val="10000"/>
            <a:lumOff val="90000"/>
          </a:schemeClr>
        </a:solidFill>
      </dgm:spPr>
      <dgm:t>
        <a:bodyPr/>
        <a:lstStyle/>
        <a:p>
          <a:r>
            <a:rPr lang="en-US" sz="1600" dirty="0">
              <a:solidFill>
                <a:srgbClr val="0D0D0C"/>
              </a:solidFill>
            </a:rPr>
            <a:t>HISTOGRAM</a:t>
          </a:r>
          <a:r>
            <a:rPr lang="en-US" sz="1600" dirty="0"/>
            <a:t> </a:t>
          </a:r>
          <a:endParaRPr lang="en-SG" sz="1600" dirty="0"/>
        </a:p>
      </dgm:t>
    </dgm:pt>
    <dgm:pt modelId="{E8EA6BE0-1724-4214-873B-4BC43437B835}" type="sibTrans" cxnId="{50A0C4B9-0CD0-42AB-9439-B2045A236175}">
      <dgm:prSet/>
      <dgm:spPr/>
      <dgm:t>
        <a:bodyPr/>
        <a:lstStyle/>
        <a:p>
          <a:endParaRPr lang="en-SG"/>
        </a:p>
      </dgm:t>
    </dgm:pt>
    <dgm:pt modelId="{7991AA15-453D-4C2E-85C5-AC1198E3655B}" type="parTrans" cxnId="{50A0C4B9-0CD0-42AB-9439-B2045A236175}">
      <dgm:prSet/>
      <dgm:spPr/>
      <dgm:t>
        <a:bodyPr/>
        <a:lstStyle/>
        <a:p>
          <a:endParaRPr lang="en-SG"/>
        </a:p>
      </dgm:t>
    </dgm:pt>
    <dgm:pt modelId="{67724517-AD55-4959-AA83-A4DD6544CF0F}" type="pres">
      <dgm:prSet presAssocID="{06767DA2-AC5A-4677-A91B-E610408DC8D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CD16043-15A7-4814-9B01-0A669AAF511A}" type="pres">
      <dgm:prSet presAssocID="{C25E9D4A-6DBB-44F9-9A27-90321629F84A}" presName="horFlow" presStyleCnt="0"/>
      <dgm:spPr/>
    </dgm:pt>
    <dgm:pt modelId="{FCF9BB4B-942B-4C73-B67D-9614DD1293B8}" type="pres">
      <dgm:prSet presAssocID="{C25E9D4A-6DBB-44F9-9A27-90321629F84A}" presName="bigChev" presStyleLbl="node1" presStyleIdx="0" presStyleCnt="3"/>
      <dgm:spPr/>
    </dgm:pt>
    <dgm:pt modelId="{7C456904-CB31-4E3E-AA35-695D7EBC3600}" type="pres">
      <dgm:prSet presAssocID="{7CDE87F4-E617-4F85-8CA9-776A2AF0777D}" presName="parTrans" presStyleCnt="0"/>
      <dgm:spPr/>
    </dgm:pt>
    <dgm:pt modelId="{EAE12126-AF23-4DD7-BC39-7DDA3C316015}" type="pres">
      <dgm:prSet presAssocID="{F411FCAD-D472-4380-8718-9A672DC80845}" presName="node" presStyleLbl="alignAccFollowNode1" presStyleIdx="0" presStyleCnt="7">
        <dgm:presLayoutVars>
          <dgm:bulletEnabled val="1"/>
        </dgm:presLayoutVars>
      </dgm:prSet>
      <dgm:spPr/>
    </dgm:pt>
    <dgm:pt modelId="{5D763380-0A3A-4437-A1EE-DF070B067AB3}" type="pres">
      <dgm:prSet presAssocID="{9BA237BC-EF6C-4D17-A2E2-31001227B282}" presName="sibTrans" presStyleCnt="0"/>
      <dgm:spPr/>
    </dgm:pt>
    <dgm:pt modelId="{765549B7-C060-4F1B-B435-72D9B50C5194}" type="pres">
      <dgm:prSet presAssocID="{26618BB5-FB68-405D-9311-5EC769F22EAA}" presName="node" presStyleLbl="alignAccFollowNode1" presStyleIdx="1" presStyleCnt="7">
        <dgm:presLayoutVars>
          <dgm:bulletEnabled val="1"/>
        </dgm:presLayoutVars>
      </dgm:prSet>
      <dgm:spPr/>
    </dgm:pt>
    <dgm:pt modelId="{74CF214F-420C-4964-B717-8C49E0C6AF60}" type="pres">
      <dgm:prSet presAssocID="{C25E9D4A-6DBB-44F9-9A27-90321629F84A}" presName="vSp" presStyleCnt="0"/>
      <dgm:spPr/>
    </dgm:pt>
    <dgm:pt modelId="{CD50D93C-32EC-4CAB-90A3-5C56140A4D65}" type="pres">
      <dgm:prSet presAssocID="{EBC6594E-9978-4C51-ADBC-EE79B62D3BE0}" presName="horFlow" presStyleCnt="0"/>
      <dgm:spPr/>
    </dgm:pt>
    <dgm:pt modelId="{55199752-6120-4DC2-BEAE-1A9ACE971D46}" type="pres">
      <dgm:prSet presAssocID="{EBC6594E-9978-4C51-ADBC-EE79B62D3BE0}" presName="bigChev" presStyleLbl="node1" presStyleIdx="1" presStyleCnt="3"/>
      <dgm:spPr/>
    </dgm:pt>
    <dgm:pt modelId="{CBDED85F-846D-4178-98F4-CDE25A7BCAB4}" type="pres">
      <dgm:prSet presAssocID="{6F4B594D-88C1-48BE-9DFA-80BEF9EBB5E3}" presName="parTrans" presStyleCnt="0"/>
      <dgm:spPr/>
    </dgm:pt>
    <dgm:pt modelId="{2BC543AC-6EFD-4680-8429-7F9AA5F3920B}" type="pres">
      <dgm:prSet presAssocID="{1C297321-FA3A-4B6A-8D12-C0DDBFC060C0}" presName="node" presStyleLbl="alignAccFollowNode1" presStyleIdx="2" presStyleCnt="7">
        <dgm:presLayoutVars>
          <dgm:bulletEnabled val="1"/>
        </dgm:presLayoutVars>
      </dgm:prSet>
      <dgm:spPr/>
    </dgm:pt>
    <dgm:pt modelId="{CEFCF214-69E3-4415-A09A-F2A3B5A7A091}" type="pres">
      <dgm:prSet presAssocID="{5308B960-FC77-4A37-939D-EF5C0EA1A07F}" presName="sibTrans" presStyleCnt="0"/>
      <dgm:spPr/>
    </dgm:pt>
    <dgm:pt modelId="{F58DC2C2-7618-4378-92E5-138843E06627}" type="pres">
      <dgm:prSet presAssocID="{AF4CFF4E-C064-40C6-82F8-F2C9333448E1}" presName="node" presStyleLbl="alignAccFollowNode1" presStyleIdx="3" presStyleCnt="7">
        <dgm:presLayoutVars>
          <dgm:bulletEnabled val="1"/>
        </dgm:presLayoutVars>
      </dgm:prSet>
      <dgm:spPr/>
    </dgm:pt>
    <dgm:pt modelId="{ED00F9BC-CD83-4186-B539-A3CE173C6138}" type="pres">
      <dgm:prSet presAssocID="{091A82DD-E75E-4895-BCB1-F95A9EDF9D17}" presName="sibTrans" presStyleCnt="0"/>
      <dgm:spPr/>
    </dgm:pt>
    <dgm:pt modelId="{EFDB978F-75D4-4D31-9831-B6A52AF8718E}" type="pres">
      <dgm:prSet presAssocID="{5F5A0F92-1D8A-4C04-AF59-8B7500DF67DF}" presName="node" presStyleLbl="alignAccFollowNode1" presStyleIdx="4" presStyleCnt="7">
        <dgm:presLayoutVars>
          <dgm:bulletEnabled val="1"/>
        </dgm:presLayoutVars>
      </dgm:prSet>
      <dgm:spPr/>
    </dgm:pt>
    <dgm:pt modelId="{F28805B0-EB3C-4E3C-B3A6-F515CE51B4D9}" type="pres">
      <dgm:prSet presAssocID="{EBC6594E-9978-4C51-ADBC-EE79B62D3BE0}" presName="vSp" presStyleCnt="0"/>
      <dgm:spPr/>
    </dgm:pt>
    <dgm:pt modelId="{C0604C86-6754-43D9-902E-212A1519A223}" type="pres">
      <dgm:prSet presAssocID="{E2FB2DEC-2650-4863-98FC-C9382D9787E8}" presName="horFlow" presStyleCnt="0"/>
      <dgm:spPr/>
    </dgm:pt>
    <dgm:pt modelId="{C4637E92-3BA1-46D2-866D-A210DE8CD4CF}" type="pres">
      <dgm:prSet presAssocID="{E2FB2DEC-2650-4863-98FC-C9382D9787E8}" presName="bigChev" presStyleLbl="node1" presStyleIdx="2" presStyleCnt="3"/>
      <dgm:spPr/>
    </dgm:pt>
    <dgm:pt modelId="{534A0D20-303E-4023-9E66-DD05F1910C9A}" type="pres">
      <dgm:prSet presAssocID="{F6AF95F9-C283-49C2-A36B-3C61A918590E}" presName="parTrans" presStyleCnt="0"/>
      <dgm:spPr/>
    </dgm:pt>
    <dgm:pt modelId="{15B6B3C2-792E-4B01-9D09-73C07BBE1095}" type="pres">
      <dgm:prSet presAssocID="{FF2BE422-37B3-4CAB-B35D-B91880A0C41B}" presName="node" presStyleLbl="alignAccFollowNode1" presStyleIdx="5" presStyleCnt="7">
        <dgm:presLayoutVars>
          <dgm:bulletEnabled val="1"/>
        </dgm:presLayoutVars>
      </dgm:prSet>
      <dgm:spPr/>
    </dgm:pt>
    <dgm:pt modelId="{52512043-F390-4544-9A26-D4A52AB0B6AD}" type="pres">
      <dgm:prSet presAssocID="{FD598CE2-B89C-48FA-BAA6-5B2E94D0E39B}" presName="sibTrans" presStyleCnt="0"/>
      <dgm:spPr/>
    </dgm:pt>
    <dgm:pt modelId="{E38280C4-307E-4054-9C88-2152F79F6440}" type="pres">
      <dgm:prSet presAssocID="{03D34FA7-03CD-4EF7-8E49-66CE4BEA5E7B}" presName="node" presStyleLbl="alignAccFollowNode1" presStyleIdx="6" presStyleCnt="7">
        <dgm:presLayoutVars>
          <dgm:bulletEnabled val="1"/>
        </dgm:presLayoutVars>
      </dgm:prSet>
      <dgm:spPr/>
    </dgm:pt>
  </dgm:ptLst>
  <dgm:cxnLst>
    <dgm:cxn modelId="{9E2EB50B-9021-4E6B-B040-C7F83CF75461}" type="presOf" srcId="{5F5A0F92-1D8A-4C04-AF59-8B7500DF67DF}" destId="{EFDB978F-75D4-4D31-9831-B6A52AF8718E}" srcOrd="0" destOrd="0" presId="urn:microsoft.com/office/officeart/2005/8/layout/lProcess3"/>
    <dgm:cxn modelId="{DF5F9318-52FD-4030-AC7B-996EC60CEE93}" type="presOf" srcId="{26618BB5-FB68-405D-9311-5EC769F22EAA}" destId="{765549B7-C060-4F1B-B435-72D9B50C5194}" srcOrd="0" destOrd="0" presId="urn:microsoft.com/office/officeart/2005/8/layout/lProcess3"/>
    <dgm:cxn modelId="{F5609823-47AE-4CB8-B9BD-558416BFF141}" type="presOf" srcId="{C25E9D4A-6DBB-44F9-9A27-90321629F84A}" destId="{FCF9BB4B-942B-4C73-B67D-9614DD1293B8}" srcOrd="0" destOrd="0" presId="urn:microsoft.com/office/officeart/2005/8/layout/lProcess3"/>
    <dgm:cxn modelId="{4933AD23-B707-4FD4-B916-A6BBEDCFCA2F}" type="presOf" srcId="{FF2BE422-37B3-4CAB-B35D-B91880A0C41B}" destId="{15B6B3C2-792E-4B01-9D09-73C07BBE1095}" srcOrd="0" destOrd="0" presId="urn:microsoft.com/office/officeart/2005/8/layout/lProcess3"/>
    <dgm:cxn modelId="{CD40CE26-CEC6-4C69-9E64-1F3267D28E9F}" type="presOf" srcId="{F411FCAD-D472-4380-8718-9A672DC80845}" destId="{EAE12126-AF23-4DD7-BC39-7DDA3C316015}" srcOrd="0" destOrd="0" presId="urn:microsoft.com/office/officeart/2005/8/layout/lProcess3"/>
    <dgm:cxn modelId="{9012FF2D-48E9-47F2-B869-E3ED7423DCD3}" type="presOf" srcId="{EBC6594E-9978-4C51-ADBC-EE79B62D3BE0}" destId="{55199752-6120-4DC2-BEAE-1A9ACE971D46}" srcOrd="0" destOrd="0" presId="urn:microsoft.com/office/officeart/2005/8/layout/lProcess3"/>
    <dgm:cxn modelId="{14CA6B48-7B28-414F-B02D-CEE78E6B1F6B}" srcId="{EBC6594E-9978-4C51-ADBC-EE79B62D3BE0}" destId="{AF4CFF4E-C064-40C6-82F8-F2C9333448E1}" srcOrd="1" destOrd="0" parTransId="{248FD02D-10D3-4B0D-AF93-5C5488256DC2}" sibTransId="{091A82DD-E75E-4895-BCB1-F95A9EDF9D17}"/>
    <dgm:cxn modelId="{7A7B1F4B-683B-4C75-9DD9-06E5895F0833}" srcId="{06767DA2-AC5A-4677-A91B-E610408DC8DB}" destId="{EBC6594E-9978-4C51-ADBC-EE79B62D3BE0}" srcOrd="1" destOrd="0" parTransId="{3AB10827-90E7-4D4F-B7F9-AD0949211DDC}" sibTransId="{48DFA328-7A48-4532-B642-7330A91C5D39}"/>
    <dgm:cxn modelId="{F3BB1273-1D70-46D1-8D84-CEC273477AE3}" srcId="{E2FB2DEC-2650-4863-98FC-C9382D9787E8}" destId="{03D34FA7-03CD-4EF7-8E49-66CE4BEA5E7B}" srcOrd="1" destOrd="0" parTransId="{91FC81F9-0760-4422-A505-96929BA25BA0}" sibTransId="{F86353E9-5005-49BB-AB1C-377013000262}"/>
    <dgm:cxn modelId="{A9178774-E198-47E7-A4A4-0C4B101165EF}" srcId="{EBC6594E-9978-4C51-ADBC-EE79B62D3BE0}" destId="{5F5A0F92-1D8A-4C04-AF59-8B7500DF67DF}" srcOrd="2" destOrd="0" parTransId="{2C11967A-ED40-47E6-BB32-F5D1CF7FAE36}" sibTransId="{A9A3D27E-A1BC-436B-8ACD-BA579BBAC15B}"/>
    <dgm:cxn modelId="{0AB01375-FFA5-4D90-8DEF-E7594F8873D4}" type="presOf" srcId="{AF4CFF4E-C064-40C6-82F8-F2C9333448E1}" destId="{F58DC2C2-7618-4378-92E5-138843E06627}" srcOrd="0" destOrd="0" presId="urn:microsoft.com/office/officeart/2005/8/layout/lProcess3"/>
    <dgm:cxn modelId="{B34E2E56-E18B-4EE4-BC72-2DED4AC8B6D7}" type="presOf" srcId="{06767DA2-AC5A-4677-A91B-E610408DC8DB}" destId="{67724517-AD55-4959-AA83-A4DD6544CF0F}" srcOrd="0" destOrd="0" presId="urn:microsoft.com/office/officeart/2005/8/layout/lProcess3"/>
    <dgm:cxn modelId="{6341338E-F790-465A-B02B-E2A618409F61}" srcId="{C25E9D4A-6DBB-44F9-9A27-90321629F84A}" destId="{26618BB5-FB68-405D-9311-5EC769F22EAA}" srcOrd="1" destOrd="0" parTransId="{C96A9288-C0CA-4032-8145-94D48F854178}" sibTransId="{7D2597B0-1145-40D1-B040-9F65B0B324EF}"/>
    <dgm:cxn modelId="{E2FE67A1-FEFC-49EC-A3EB-8BCFA9B481D1}" srcId="{06767DA2-AC5A-4677-A91B-E610408DC8DB}" destId="{C25E9D4A-6DBB-44F9-9A27-90321629F84A}" srcOrd="0" destOrd="0" parTransId="{70635E91-107B-40BA-B9DA-2D7A584D6664}" sibTransId="{0B313230-03BB-4258-A9A0-04631B2DD652}"/>
    <dgm:cxn modelId="{A3C9A5A3-CDA2-46EA-9D48-068F0469A471}" type="presOf" srcId="{1C297321-FA3A-4B6A-8D12-C0DDBFC060C0}" destId="{2BC543AC-6EFD-4680-8429-7F9AA5F3920B}" srcOrd="0" destOrd="0" presId="urn:microsoft.com/office/officeart/2005/8/layout/lProcess3"/>
    <dgm:cxn modelId="{50A0C4B9-0CD0-42AB-9439-B2045A236175}" srcId="{06767DA2-AC5A-4677-A91B-E610408DC8DB}" destId="{E2FB2DEC-2650-4863-98FC-C9382D9787E8}" srcOrd="2" destOrd="0" parTransId="{7991AA15-453D-4C2E-85C5-AC1198E3655B}" sibTransId="{E8EA6BE0-1724-4214-873B-4BC43437B835}"/>
    <dgm:cxn modelId="{84716BD2-B11F-4FEC-9A98-AD9C8362B607}" srcId="{C25E9D4A-6DBB-44F9-9A27-90321629F84A}" destId="{F411FCAD-D472-4380-8718-9A672DC80845}" srcOrd="0" destOrd="0" parTransId="{7CDE87F4-E617-4F85-8CA9-776A2AF0777D}" sibTransId="{9BA237BC-EF6C-4D17-A2E2-31001227B282}"/>
    <dgm:cxn modelId="{C922CFE1-44FE-441E-832E-D15D3669682C}" type="presOf" srcId="{03D34FA7-03CD-4EF7-8E49-66CE4BEA5E7B}" destId="{E38280C4-307E-4054-9C88-2152F79F6440}" srcOrd="0" destOrd="0" presId="urn:microsoft.com/office/officeart/2005/8/layout/lProcess3"/>
    <dgm:cxn modelId="{2D7C45E5-FB72-40CC-9F8E-693C65568EA6}" type="presOf" srcId="{E2FB2DEC-2650-4863-98FC-C9382D9787E8}" destId="{C4637E92-3BA1-46D2-866D-A210DE8CD4CF}" srcOrd="0" destOrd="0" presId="urn:microsoft.com/office/officeart/2005/8/layout/lProcess3"/>
    <dgm:cxn modelId="{919AFDEA-7EE6-4AE1-96D0-4D938B9104F1}" srcId="{EBC6594E-9978-4C51-ADBC-EE79B62D3BE0}" destId="{1C297321-FA3A-4B6A-8D12-C0DDBFC060C0}" srcOrd="0" destOrd="0" parTransId="{6F4B594D-88C1-48BE-9DFA-80BEF9EBB5E3}" sibTransId="{5308B960-FC77-4A37-939D-EF5C0EA1A07F}"/>
    <dgm:cxn modelId="{372AF5EB-E463-4461-827B-EEC7D82D6BAA}" srcId="{E2FB2DEC-2650-4863-98FC-C9382D9787E8}" destId="{FF2BE422-37B3-4CAB-B35D-B91880A0C41B}" srcOrd="0" destOrd="0" parTransId="{F6AF95F9-C283-49C2-A36B-3C61A918590E}" sibTransId="{FD598CE2-B89C-48FA-BAA6-5B2E94D0E39B}"/>
    <dgm:cxn modelId="{B42AA0A0-3E99-4AD3-B0D6-D54E7938C770}" type="presParOf" srcId="{67724517-AD55-4959-AA83-A4DD6544CF0F}" destId="{6CD16043-15A7-4814-9B01-0A669AAF511A}" srcOrd="0" destOrd="0" presId="urn:microsoft.com/office/officeart/2005/8/layout/lProcess3"/>
    <dgm:cxn modelId="{38482B53-66C7-4859-81BC-C38F44019713}" type="presParOf" srcId="{6CD16043-15A7-4814-9B01-0A669AAF511A}" destId="{FCF9BB4B-942B-4C73-B67D-9614DD1293B8}" srcOrd="0" destOrd="0" presId="urn:microsoft.com/office/officeart/2005/8/layout/lProcess3"/>
    <dgm:cxn modelId="{4ED47052-33EB-454C-9375-309EFDCED93D}" type="presParOf" srcId="{6CD16043-15A7-4814-9B01-0A669AAF511A}" destId="{7C456904-CB31-4E3E-AA35-695D7EBC3600}" srcOrd="1" destOrd="0" presId="urn:microsoft.com/office/officeart/2005/8/layout/lProcess3"/>
    <dgm:cxn modelId="{8AD65C69-6E3A-4200-B638-FD6FCE989634}" type="presParOf" srcId="{6CD16043-15A7-4814-9B01-0A669AAF511A}" destId="{EAE12126-AF23-4DD7-BC39-7DDA3C316015}" srcOrd="2" destOrd="0" presId="urn:microsoft.com/office/officeart/2005/8/layout/lProcess3"/>
    <dgm:cxn modelId="{CABCE19C-00CE-4C3A-9C05-89CEE22A626F}" type="presParOf" srcId="{6CD16043-15A7-4814-9B01-0A669AAF511A}" destId="{5D763380-0A3A-4437-A1EE-DF070B067AB3}" srcOrd="3" destOrd="0" presId="urn:microsoft.com/office/officeart/2005/8/layout/lProcess3"/>
    <dgm:cxn modelId="{CF1B439A-1BC3-45DD-AB26-B887447EA4F8}" type="presParOf" srcId="{6CD16043-15A7-4814-9B01-0A669AAF511A}" destId="{765549B7-C060-4F1B-B435-72D9B50C5194}" srcOrd="4" destOrd="0" presId="urn:microsoft.com/office/officeart/2005/8/layout/lProcess3"/>
    <dgm:cxn modelId="{325A9075-80C8-4CC5-9911-F382BAEC2320}" type="presParOf" srcId="{67724517-AD55-4959-AA83-A4DD6544CF0F}" destId="{74CF214F-420C-4964-B717-8C49E0C6AF60}" srcOrd="1" destOrd="0" presId="urn:microsoft.com/office/officeart/2005/8/layout/lProcess3"/>
    <dgm:cxn modelId="{FDBE7592-C679-4ED8-AF0D-D9F50597572A}" type="presParOf" srcId="{67724517-AD55-4959-AA83-A4DD6544CF0F}" destId="{CD50D93C-32EC-4CAB-90A3-5C56140A4D65}" srcOrd="2" destOrd="0" presId="urn:microsoft.com/office/officeart/2005/8/layout/lProcess3"/>
    <dgm:cxn modelId="{CA079FE9-F0FA-4B19-AB0F-09B9AB785504}" type="presParOf" srcId="{CD50D93C-32EC-4CAB-90A3-5C56140A4D65}" destId="{55199752-6120-4DC2-BEAE-1A9ACE971D46}" srcOrd="0" destOrd="0" presId="urn:microsoft.com/office/officeart/2005/8/layout/lProcess3"/>
    <dgm:cxn modelId="{4CAA75EF-69A0-4B71-A5E3-2C91C024494D}" type="presParOf" srcId="{CD50D93C-32EC-4CAB-90A3-5C56140A4D65}" destId="{CBDED85F-846D-4178-98F4-CDE25A7BCAB4}" srcOrd="1" destOrd="0" presId="urn:microsoft.com/office/officeart/2005/8/layout/lProcess3"/>
    <dgm:cxn modelId="{B41DCE89-FAD9-4544-B463-FCBC4F21E1BF}" type="presParOf" srcId="{CD50D93C-32EC-4CAB-90A3-5C56140A4D65}" destId="{2BC543AC-6EFD-4680-8429-7F9AA5F3920B}" srcOrd="2" destOrd="0" presId="urn:microsoft.com/office/officeart/2005/8/layout/lProcess3"/>
    <dgm:cxn modelId="{A5988AD3-1A8D-4744-B892-BAC46225699F}" type="presParOf" srcId="{CD50D93C-32EC-4CAB-90A3-5C56140A4D65}" destId="{CEFCF214-69E3-4415-A09A-F2A3B5A7A091}" srcOrd="3" destOrd="0" presId="urn:microsoft.com/office/officeart/2005/8/layout/lProcess3"/>
    <dgm:cxn modelId="{171E0FB1-2D45-4E56-851E-19ACF27AA214}" type="presParOf" srcId="{CD50D93C-32EC-4CAB-90A3-5C56140A4D65}" destId="{F58DC2C2-7618-4378-92E5-138843E06627}" srcOrd="4" destOrd="0" presId="urn:microsoft.com/office/officeart/2005/8/layout/lProcess3"/>
    <dgm:cxn modelId="{D98550E6-492E-438A-87D0-B09B8D1E5711}" type="presParOf" srcId="{CD50D93C-32EC-4CAB-90A3-5C56140A4D65}" destId="{ED00F9BC-CD83-4186-B539-A3CE173C6138}" srcOrd="5" destOrd="0" presId="urn:microsoft.com/office/officeart/2005/8/layout/lProcess3"/>
    <dgm:cxn modelId="{A411A808-5C6F-42B0-97D5-2B1253846D0E}" type="presParOf" srcId="{CD50D93C-32EC-4CAB-90A3-5C56140A4D65}" destId="{EFDB978F-75D4-4D31-9831-B6A52AF8718E}" srcOrd="6" destOrd="0" presId="urn:microsoft.com/office/officeart/2005/8/layout/lProcess3"/>
    <dgm:cxn modelId="{1B84D69A-D4A4-4C71-BEEC-593958413EB7}" type="presParOf" srcId="{67724517-AD55-4959-AA83-A4DD6544CF0F}" destId="{F28805B0-EB3C-4E3C-B3A6-F515CE51B4D9}" srcOrd="3" destOrd="0" presId="urn:microsoft.com/office/officeart/2005/8/layout/lProcess3"/>
    <dgm:cxn modelId="{D58B8224-E1CF-4B2C-983F-C4441EFC4892}" type="presParOf" srcId="{67724517-AD55-4959-AA83-A4DD6544CF0F}" destId="{C0604C86-6754-43D9-902E-212A1519A223}" srcOrd="4" destOrd="0" presId="urn:microsoft.com/office/officeart/2005/8/layout/lProcess3"/>
    <dgm:cxn modelId="{2948E24C-E5FD-4CEF-B324-B4D81EE8DD94}" type="presParOf" srcId="{C0604C86-6754-43D9-902E-212A1519A223}" destId="{C4637E92-3BA1-46D2-866D-A210DE8CD4CF}" srcOrd="0" destOrd="0" presId="urn:microsoft.com/office/officeart/2005/8/layout/lProcess3"/>
    <dgm:cxn modelId="{A3903C12-A936-4DA2-9F48-4D3A6DA8BA2D}" type="presParOf" srcId="{C0604C86-6754-43D9-902E-212A1519A223}" destId="{534A0D20-303E-4023-9E66-DD05F1910C9A}" srcOrd="1" destOrd="0" presId="urn:microsoft.com/office/officeart/2005/8/layout/lProcess3"/>
    <dgm:cxn modelId="{9C309B96-9621-47D8-B58A-8F74603E37FA}" type="presParOf" srcId="{C0604C86-6754-43D9-902E-212A1519A223}" destId="{15B6B3C2-792E-4B01-9D09-73C07BBE1095}" srcOrd="2" destOrd="0" presId="urn:microsoft.com/office/officeart/2005/8/layout/lProcess3"/>
    <dgm:cxn modelId="{A3B190A7-D1AF-482B-94C1-4D477201471F}" type="presParOf" srcId="{C0604C86-6754-43D9-902E-212A1519A223}" destId="{52512043-F390-4544-9A26-D4A52AB0B6AD}" srcOrd="3" destOrd="0" presId="urn:microsoft.com/office/officeart/2005/8/layout/lProcess3"/>
    <dgm:cxn modelId="{4421D223-3E4F-4ACE-A545-74C94281403B}" type="presParOf" srcId="{C0604C86-6754-43D9-902E-212A1519A223}" destId="{E38280C4-307E-4054-9C88-2152F79F6440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12CD3-A844-456F-9910-E51FF00A9F9E}">
      <dsp:nvSpPr>
        <dsp:cNvPr id="0" name=""/>
        <dsp:cNvSpPr/>
      </dsp:nvSpPr>
      <dsp:spPr>
        <a:xfrm>
          <a:off x="4634806" y="477372"/>
          <a:ext cx="1302395" cy="13023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C90299-D1AF-4E02-9703-41925A1CE414}">
      <dsp:nvSpPr>
        <dsp:cNvPr id="0" name=""/>
        <dsp:cNvSpPr/>
      </dsp:nvSpPr>
      <dsp:spPr>
        <a:xfrm>
          <a:off x="7659487" y="2030849"/>
          <a:ext cx="2894212" cy="892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Target audients are diamond lovers, diamond dealers or diamond buyers</a:t>
          </a:r>
        </a:p>
      </dsp:txBody>
      <dsp:txXfrm>
        <a:off x="7659487" y="2030849"/>
        <a:ext cx="2894212" cy="892842"/>
      </dsp:txXfrm>
    </dsp:sp>
    <dsp:sp modelId="{AC380912-0D51-4481-818F-70568D386B0B}">
      <dsp:nvSpPr>
        <dsp:cNvPr id="0" name=""/>
        <dsp:cNvSpPr/>
      </dsp:nvSpPr>
      <dsp:spPr>
        <a:xfrm>
          <a:off x="8429667" y="437152"/>
          <a:ext cx="1302395" cy="13023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598F6F-2D98-4B0B-A2CF-7142DFF7193F}">
      <dsp:nvSpPr>
        <dsp:cNvPr id="0" name=""/>
        <dsp:cNvSpPr/>
      </dsp:nvSpPr>
      <dsp:spPr>
        <a:xfrm>
          <a:off x="106035" y="2019668"/>
          <a:ext cx="3324089" cy="1038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The dataset consist of 53,940 pieces of diamond information, including price, 4Cs and other features.</a:t>
          </a:r>
        </a:p>
      </dsp:txBody>
      <dsp:txXfrm>
        <a:off x="106035" y="2019668"/>
        <a:ext cx="3324089" cy="1038789"/>
      </dsp:txXfrm>
    </dsp:sp>
    <dsp:sp modelId="{5E892DCE-2266-406B-AC03-97C581CB8208}">
      <dsp:nvSpPr>
        <dsp:cNvPr id="0" name=""/>
        <dsp:cNvSpPr/>
      </dsp:nvSpPr>
      <dsp:spPr>
        <a:xfrm>
          <a:off x="1018855" y="469176"/>
          <a:ext cx="1302395" cy="1302395"/>
        </a:xfrm>
        <a:prstGeom prst="pentagon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87F9E-5486-4F11-AFDA-E8518F6D86C4}">
      <dsp:nvSpPr>
        <dsp:cNvPr id="0" name=""/>
        <dsp:cNvSpPr/>
      </dsp:nvSpPr>
      <dsp:spPr>
        <a:xfrm>
          <a:off x="3657002" y="2012136"/>
          <a:ext cx="3258015" cy="1071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Using this data to build a Machine Learning (ML) Model that will predict how much of any diamond worth. </a:t>
          </a:r>
        </a:p>
      </dsp:txBody>
      <dsp:txXfrm>
        <a:off x="3657002" y="2012136"/>
        <a:ext cx="3258015" cy="1071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F9BB4B-942B-4C73-B67D-9614DD1293B8}">
      <dsp:nvSpPr>
        <dsp:cNvPr id="0" name=""/>
        <dsp:cNvSpPr/>
      </dsp:nvSpPr>
      <dsp:spPr>
        <a:xfrm>
          <a:off x="733304" y="1639"/>
          <a:ext cx="2769576" cy="11078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PREPARATION</a:t>
          </a:r>
          <a:endParaRPr lang="en-SG" sz="2200" kern="1200" dirty="0"/>
        </a:p>
      </dsp:txBody>
      <dsp:txXfrm>
        <a:off x="1287219" y="1639"/>
        <a:ext cx="1661746" cy="1107830"/>
      </dsp:txXfrm>
    </dsp:sp>
    <dsp:sp modelId="{EAE12126-AF23-4DD7-BC39-7DDA3C316015}">
      <dsp:nvSpPr>
        <dsp:cNvPr id="0" name=""/>
        <dsp:cNvSpPr/>
      </dsp:nvSpPr>
      <dsp:spPr>
        <a:xfrm>
          <a:off x="3142836" y="95804"/>
          <a:ext cx="2298748" cy="91949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CLEANING</a:t>
          </a:r>
        </a:p>
      </dsp:txBody>
      <dsp:txXfrm>
        <a:off x="3602586" y="95804"/>
        <a:ext cx="1379249" cy="919499"/>
      </dsp:txXfrm>
    </dsp:sp>
    <dsp:sp modelId="{765549B7-C060-4F1B-B435-72D9B50C5194}">
      <dsp:nvSpPr>
        <dsp:cNvPr id="0" name=""/>
        <dsp:cNvSpPr/>
      </dsp:nvSpPr>
      <dsp:spPr>
        <a:xfrm>
          <a:off x="5119760" y="95804"/>
          <a:ext cx="2298748" cy="91949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TRANSFORMATION</a:t>
          </a:r>
          <a:endParaRPr lang="en-SG" sz="1300" kern="1200" dirty="0"/>
        </a:p>
      </dsp:txBody>
      <dsp:txXfrm>
        <a:off x="5579510" y="95804"/>
        <a:ext cx="1379249" cy="919499"/>
      </dsp:txXfrm>
    </dsp:sp>
    <dsp:sp modelId="{55199752-6120-4DC2-BEAE-1A9ACE971D46}">
      <dsp:nvSpPr>
        <dsp:cNvPr id="0" name=""/>
        <dsp:cNvSpPr/>
      </dsp:nvSpPr>
      <dsp:spPr>
        <a:xfrm>
          <a:off x="733304" y="1264566"/>
          <a:ext cx="2769576" cy="1107830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EDA</a:t>
          </a:r>
          <a:endParaRPr lang="en-SG" sz="2200" kern="1200" dirty="0"/>
        </a:p>
      </dsp:txBody>
      <dsp:txXfrm>
        <a:off x="1287219" y="1264566"/>
        <a:ext cx="1661746" cy="1107830"/>
      </dsp:txXfrm>
    </dsp:sp>
    <dsp:sp modelId="{2BC543AC-6EFD-4680-8429-7F9AA5F3920B}">
      <dsp:nvSpPr>
        <dsp:cNvPr id="0" name=""/>
        <dsp:cNvSpPr/>
      </dsp:nvSpPr>
      <dsp:spPr>
        <a:xfrm>
          <a:off x="3142836" y="1358731"/>
          <a:ext cx="2298748" cy="91949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KDEPLOT</a:t>
          </a:r>
          <a:endParaRPr lang="en-SG" sz="1300" kern="1200" dirty="0"/>
        </a:p>
      </dsp:txBody>
      <dsp:txXfrm>
        <a:off x="3602586" y="1358731"/>
        <a:ext cx="1379249" cy="919499"/>
      </dsp:txXfrm>
    </dsp:sp>
    <dsp:sp modelId="{F58DC2C2-7618-4378-92E5-138843E06627}">
      <dsp:nvSpPr>
        <dsp:cNvPr id="0" name=""/>
        <dsp:cNvSpPr/>
      </dsp:nvSpPr>
      <dsp:spPr>
        <a:xfrm>
          <a:off x="5119760" y="1358731"/>
          <a:ext cx="2298748" cy="91949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 dirty="0"/>
            <a:t>correlation matrix HEATMAP </a:t>
          </a:r>
        </a:p>
      </dsp:txBody>
      <dsp:txXfrm>
        <a:off x="5579510" y="1358731"/>
        <a:ext cx="1379249" cy="919499"/>
      </dsp:txXfrm>
    </dsp:sp>
    <dsp:sp modelId="{EFDB978F-75D4-4D31-9831-B6A52AF8718E}">
      <dsp:nvSpPr>
        <dsp:cNvPr id="0" name=""/>
        <dsp:cNvSpPr/>
      </dsp:nvSpPr>
      <dsp:spPr>
        <a:xfrm>
          <a:off x="7096684" y="1358731"/>
          <a:ext cx="2298748" cy="91949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PAIRPLOT</a:t>
          </a:r>
          <a:endParaRPr lang="en-SG" sz="1300" kern="1200" dirty="0"/>
        </a:p>
      </dsp:txBody>
      <dsp:txXfrm>
        <a:off x="7556434" y="1358731"/>
        <a:ext cx="1379249" cy="919499"/>
      </dsp:txXfrm>
    </dsp:sp>
    <dsp:sp modelId="{C4637E92-3BA1-46D2-866D-A210DE8CD4CF}">
      <dsp:nvSpPr>
        <dsp:cNvPr id="0" name=""/>
        <dsp:cNvSpPr/>
      </dsp:nvSpPr>
      <dsp:spPr>
        <a:xfrm>
          <a:off x="733304" y="2527493"/>
          <a:ext cx="2769576" cy="1107830"/>
        </a:xfrm>
        <a:prstGeom prst="chevron">
          <a:avLst/>
        </a:prstGeom>
        <a:solidFill>
          <a:schemeClr val="bg2">
            <a:lumMod val="10000"/>
            <a:lumOff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D0D0C"/>
              </a:solidFill>
            </a:rPr>
            <a:t>HISTOGRAM</a:t>
          </a:r>
          <a:r>
            <a:rPr lang="en-US" sz="1600" kern="1200" dirty="0"/>
            <a:t> </a:t>
          </a:r>
          <a:endParaRPr lang="en-SG" sz="1600" kern="1200" dirty="0"/>
        </a:p>
      </dsp:txBody>
      <dsp:txXfrm>
        <a:off x="1287219" y="2527493"/>
        <a:ext cx="1661746" cy="1107830"/>
      </dsp:txXfrm>
    </dsp:sp>
    <dsp:sp modelId="{15B6B3C2-792E-4B01-9D09-73C07BBE1095}">
      <dsp:nvSpPr>
        <dsp:cNvPr id="0" name=""/>
        <dsp:cNvSpPr/>
      </dsp:nvSpPr>
      <dsp:spPr>
        <a:xfrm>
          <a:off x="3142836" y="2621658"/>
          <a:ext cx="2298748" cy="91949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BOXPLOT</a:t>
          </a:r>
          <a:endParaRPr lang="en-SG" sz="1300" kern="1200" dirty="0"/>
        </a:p>
      </dsp:txBody>
      <dsp:txXfrm>
        <a:off x="3602586" y="2621658"/>
        <a:ext cx="1379249" cy="919499"/>
      </dsp:txXfrm>
    </dsp:sp>
    <dsp:sp modelId="{E38280C4-307E-4054-9C88-2152F79F6440}">
      <dsp:nvSpPr>
        <dsp:cNvPr id="0" name=""/>
        <dsp:cNvSpPr/>
      </dsp:nvSpPr>
      <dsp:spPr>
        <a:xfrm>
          <a:off x="5119760" y="2621658"/>
          <a:ext cx="2298748" cy="91949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 dirty="0"/>
            <a:t>VIOLINPLOT</a:t>
          </a:r>
        </a:p>
      </dsp:txBody>
      <dsp:txXfrm>
        <a:off x="5579510" y="2621658"/>
        <a:ext cx="1379249" cy="919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E3C21-C3CB-4B8D-9033-56C1B3CE75FA}" type="datetimeFigureOut">
              <a:rPr lang="en-US" smtClean="0"/>
              <a:t>7/16/2021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32C3C-A191-48C2-A7E8-9C96AF841A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9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E9517-8E69-4FF1-9294-E1E54A394BAE}" type="datetime1">
              <a:rPr lang="en-US" smtClean="0"/>
              <a:t>7/16/2021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EFFE-95A2-43FF-99D5-6E7D22FB0B88}" type="datetime1">
              <a:rPr lang="en-US" smtClean="0"/>
              <a:t>7/16/2021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F6ED-3CC4-4AFC-845E-EA395F55A80F}" type="datetime1">
              <a:rPr lang="en-US" smtClean="0"/>
              <a:t>7/16/2021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98A29-D8FB-46E0-94ED-76B45654629F}" type="datetime1">
              <a:rPr lang="en-US" smtClean="0"/>
              <a:t>7/16/2021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BF942-E3E4-447D-BFAE-5B5B25F76F4C}" type="datetime1">
              <a:rPr lang="en-US" smtClean="0"/>
              <a:t>7/16/2021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C4CE-C594-4506-B364-99EFEEFBB023}" type="datetime1">
              <a:rPr lang="en-US" smtClean="0"/>
              <a:t>7/16/2021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8E48-174D-4FEB-9E49-805E25B6E4DE}" type="datetime1">
              <a:rPr lang="en-US" smtClean="0"/>
              <a:t>7/16/2021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8E718-7869-4C6F-963F-37646651C408}" type="datetime1">
              <a:rPr lang="en-US" smtClean="0"/>
              <a:t>7/16/2021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8F81-CFCC-4380-95A1-3EA40326D83F}" type="datetime1">
              <a:rPr lang="en-US" smtClean="0"/>
              <a:t>7/16/2021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D059-B916-4F7C-A4ED-4054F320AB5E}" type="datetime1">
              <a:rPr lang="en-US" smtClean="0"/>
              <a:t>7/16/2021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09DA-8BB6-47A9-8041-F86B534ABC44}" type="datetime1">
              <a:rPr lang="en-US" smtClean="0"/>
              <a:t>7/16/2021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D52A-4DB9-477E-8FA6-EFA1723225C0}" type="datetime1">
              <a:rPr lang="en-US" smtClean="0"/>
              <a:t>7/16/2021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5BC2-041D-4BFD-90E5-0281AA95C4F8}" type="datetime1">
              <a:rPr lang="en-US" smtClean="0"/>
              <a:t>7/16/2021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9882C83-E2E7-4E14-8989-44350B9DDE3D}" type="datetime1">
              <a:rPr lang="en-US" smtClean="0"/>
              <a:t>7/16/2021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15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6F7BD38-A805-4B2C-9BDF-D56E94387879}" type="datetime1">
              <a:rPr lang="en-US" smtClean="0"/>
              <a:t>7/16/2021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gif"/><Relationship Id="rId5" Type="http://schemas.openxmlformats.org/officeDocument/2006/relationships/hyperlink" Target="https://www.kaggle.com/shivam2503/diamonds" TargetMode="External"/><Relationship Id="rId4" Type="http://schemas.openxmlformats.org/officeDocument/2006/relationships/image" Target="../media/image6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shivam2503/diamond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1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865432"/>
            <a:ext cx="5452533" cy="2856694"/>
          </a:xfrm>
          <a:effectLst/>
        </p:spPr>
        <p:txBody>
          <a:bodyPr anchor="ctr">
            <a:normAutofit fontScale="90000"/>
          </a:bodyPr>
          <a:lstStyle/>
          <a:p>
            <a:pPr algn="r"/>
            <a:r>
              <a:rPr lang="en-US" sz="6600" dirty="0"/>
              <a:t>DIAMOND PRICE ANALYSIS &amp; PREDICTION</a:t>
            </a:r>
            <a:endParaRPr lang="en-US" sz="6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A4912B-C19F-40A0-9EC1-77B2FDF02A27}"/>
              </a:ext>
            </a:extLst>
          </p:cNvPr>
          <p:cNvSpPr txBox="1"/>
          <p:nvPr/>
        </p:nvSpPr>
        <p:spPr>
          <a:xfrm>
            <a:off x="8280906" y="5204839"/>
            <a:ext cx="3841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You don’t need a diamond expert to tell you</a:t>
            </a:r>
          </a:p>
          <a:p>
            <a:r>
              <a:rPr lang="en-US" sz="1600" dirty="0">
                <a:latin typeface="+mj-lt"/>
              </a:rPr>
              <a:t>How much your diamond worth</a:t>
            </a:r>
            <a:endParaRPr lang="en-SG" sz="1600" dirty="0">
              <a:latin typeface="+mj-lt"/>
            </a:endParaRPr>
          </a:p>
        </p:txBody>
      </p:sp>
      <p:pic>
        <p:nvPicPr>
          <p:cNvPr id="4098" name="Picture 2" descr="Anuschka Raper - Robot Character">
            <a:extLst>
              <a:ext uri="{FF2B5EF4-FFF2-40B4-BE49-F238E27FC236}">
                <a16:creationId xmlns:a16="http://schemas.microsoft.com/office/drawing/2014/main" id="{CFC7F430-883C-4043-BB54-6F1FCEE9CC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562" y="5579908"/>
            <a:ext cx="898448" cy="119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D97D5D-3777-4752-B685-82962E94969A}"/>
              </a:ext>
            </a:extLst>
          </p:cNvPr>
          <p:cNvSpPr txBox="1"/>
          <p:nvPr/>
        </p:nvSpPr>
        <p:spPr>
          <a:xfrm>
            <a:off x="9130595" y="6488668"/>
            <a:ext cx="214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Done by Jeffery Chen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54774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B68D-2A8F-48C6-AFF0-3C3AD68A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  <a:endParaRPr lang="en-S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C8E109-FFA4-4BF4-B692-E894B86C4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22" y="1988313"/>
            <a:ext cx="6564381" cy="474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uble Brace 3">
            <a:extLst>
              <a:ext uri="{FF2B5EF4-FFF2-40B4-BE49-F238E27FC236}">
                <a16:creationId xmlns:a16="http://schemas.microsoft.com/office/drawing/2014/main" id="{EF6AFD67-35BF-4310-ABDB-56A7CA1522AD}"/>
              </a:ext>
            </a:extLst>
          </p:cNvPr>
          <p:cNvSpPr/>
          <p:nvPr/>
        </p:nvSpPr>
        <p:spPr>
          <a:xfrm>
            <a:off x="8942693" y="3843526"/>
            <a:ext cx="2760577" cy="1030515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Weight and </a:t>
            </a:r>
            <a:r>
              <a:rPr lang="en-US" sz="1400" b="0" i="0" dirty="0">
                <a:solidFill>
                  <a:srgbClr val="0D0D0C"/>
                </a:solidFill>
                <a:effectLst/>
                <a:latin typeface="+mn-lt"/>
              </a:rPr>
              <a:t>width</a:t>
            </a:r>
            <a:r>
              <a:rPr lang="en-US" sz="1400" dirty="0">
                <a:solidFill>
                  <a:schemeClr val="bg1"/>
                </a:solidFill>
              </a:rPr>
              <a:t> are two most important features to predict diamond price!</a:t>
            </a:r>
            <a:endParaRPr lang="en-SG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Insight Languages - English School GIFs - Find &amp;amp; Share on GIPHY">
            <a:extLst>
              <a:ext uri="{FF2B5EF4-FFF2-40B4-BE49-F238E27FC236}">
                <a16:creationId xmlns:a16="http://schemas.microsoft.com/office/drawing/2014/main" id="{D9E0865D-4CCD-4DCE-BCFD-BF1F494EF8D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481" y="206197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576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B26E0-5EC1-47FD-8840-92ABA453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–FEATURES SELECTION</a:t>
            </a:r>
            <a:endParaRPr lang="en-SG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3224BF-9113-465B-A2E2-4F07D5829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1" y="1909461"/>
            <a:ext cx="5702220" cy="491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404B99B-A577-48E8-8956-75B218782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177" y="1909460"/>
            <a:ext cx="5748084" cy="494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A39C3FC-A2C6-47EE-AA37-EC488507FAE5}"/>
              </a:ext>
            </a:extLst>
          </p:cNvPr>
          <p:cNvSpPr/>
          <p:nvPr/>
        </p:nvSpPr>
        <p:spPr>
          <a:xfrm>
            <a:off x="5892800" y="4209143"/>
            <a:ext cx="537031" cy="449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F3C7EA-B857-4C2C-B81C-F5EC390B0311}"/>
              </a:ext>
            </a:extLst>
          </p:cNvPr>
          <p:cNvSpPr/>
          <p:nvPr/>
        </p:nvSpPr>
        <p:spPr>
          <a:xfrm>
            <a:off x="-618157" y="-723763"/>
            <a:ext cx="12760656" cy="3046988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lvl="0" algn="r"/>
            <a:r>
              <a:rPr lang="en-SG" sz="9600" dirty="0">
                <a:solidFill>
                  <a:schemeClr val="tx1">
                    <a:alpha val="40000"/>
                  </a:schemeClr>
                </a:solidFill>
              </a:rPr>
              <a:t>correlation matrix HEATMAP </a:t>
            </a:r>
          </a:p>
        </p:txBody>
      </p:sp>
      <p:sp>
        <p:nvSpPr>
          <p:cNvPr id="8" name="Double Brace 7">
            <a:extLst>
              <a:ext uri="{FF2B5EF4-FFF2-40B4-BE49-F238E27FC236}">
                <a16:creationId xmlns:a16="http://schemas.microsoft.com/office/drawing/2014/main" id="{EF04529D-F09F-4B89-B04B-F6C0292BFD00}"/>
              </a:ext>
            </a:extLst>
          </p:cNvPr>
          <p:cNvSpPr/>
          <p:nvPr/>
        </p:nvSpPr>
        <p:spPr>
          <a:xfrm>
            <a:off x="1989877" y="2726213"/>
            <a:ext cx="3066133" cy="1247885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Length, width and depth are highly correlated with price, but seems redundant to keep all. We can choose to keep just one – width.</a:t>
            </a:r>
            <a:endParaRPr lang="en-SG" sz="1400" dirty="0">
              <a:solidFill>
                <a:schemeClr val="bg1"/>
              </a:solidFill>
            </a:endParaRPr>
          </a:p>
        </p:txBody>
      </p:sp>
      <p:pic>
        <p:nvPicPr>
          <p:cNvPr id="2052" name="Picture 4" descr="Thinking Dibujoypintura Sticker by Pentimento Arte for iOS &amp;amp; Android | GIPHY">
            <a:extLst>
              <a:ext uri="{FF2B5EF4-FFF2-40B4-BE49-F238E27FC236}">
                <a16:creationId xmlns:a16="http://schemas.microsoft.com/office/drawing/2014/main" id="{5830906F-3A9D-43CA-9699-DFEC5F1802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330" y="4430412"/>
            <a:ext cx="970450" cy="97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n by Juspet on Gif | Animated emoticons, Emoticons emojis, Emoji images">
            <a:extLst>
              <a:ext uri="{FF2B5EF4-FFF2-40B4-BE49-F238E27FC236}">
                <a16:creationId xmlns:a16="http://schemas.microsoft.com/office/drawing/2014/main" id="{0B2AE465-9A02-4F33-B218-02C7343166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112" y="5692755"/>
            <a:ext cx="1055914" cy="105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ouble Brace 11">
            <a:extLst>
              <a:ext uri="{FF2B5EF4-FFF2-40B4-BE49-F238E27FC236}">
                <a16:creationId xmlns:a16="http://schemas.microsoft.com/office/drawing/2014/main" id="{7AAC6BC8-53DB-48FD-8B8C-32F163AED5D5}"/>
              </a:ext>
            </a:extLst>
          </p:cNvPr>
          <p:cNvSpPr/>
          <p:nvPr/>
        </p:nvSpPr>
        <p:spPr>
          <a:xfrm>
            <a:off x="9907111" y="4888025"/>
            <a:ext cx="1681915" cy="6954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Boost Model Performance</a:t>
            </a:r>
            <a:endParaRPr lang="en-SG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047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B26E0-5EC1-47FD-8840-92ABA453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B70B6-23F4-48D5-B28D-CB5E14A47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45" y="1920802"/>
            <a:ext cx="1940690" cy="19545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478524-89C3-4F41-9307-72245E6E3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45" y="4054080"/>
            <a:ext cx="2492089" cy="250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E4304EE-48BB-449A-887F-426D85557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234" y="1920801"/>
            <a:ext cx="1940690" cy="195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3AC322E-D308-485A-B2F4-38627733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036" y="4010533"/>
            <a:ext cx="2492089" cy="250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4D8B466-C194-441F-9D7F-F1693AFCF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323" y="1920801"/>
            <a:ext cx="1940690" cy="195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010E977-E15A-4900-A154-39E92700C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125" y="4010533"/>
            <a:ext cx="2456572" cy="250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F57A5D5-0DD3-4A26-8041-F9DD48BBA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895" y="1920800"/>
            <a:ext cx="1940690" cy="195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1F54CC0-7EC9-411A-BE27-C1463EFC7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697" y="4010532"/>
            <a:ext cx="2492089" cy="250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549AC7-913C-450F-8E43-C3CEEF43F29F}"/>
              </a:ext>
            </a:extLst>
          </p:cNvPr>
          <p:cNvSpPr/>
          <p:nvPr/>
        </p:nvSpPr>
        <p:spPr>
          <a:xfrm>
            <a:off x="412145" y="-982470"/>
            <a:ext cx="12191999" cy="2554545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16000" b="0" cap="none" spc="0" dirty="0">
                <a:ln w="0"/>
                <a:solidFill>
                  <a:schemeClr val="tx1">
                    <a:alpha val="21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JOINTPLOT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A8D026DC-396B-48FB-BDFF-CF565D082A91}"/>
              </a:ext>
            </a:extLst>
          </p:cNvPr>
          <p:cNvSpPr/>
          <p:nvPr/>
        </p:nvSpPr>
        <p:spPr>
          <a:xfrm>
            <a:off x="1222832" y="3919251"/>
            <a:ext cx="319314" cy="3487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ABFB68C-CC40-4893-B9D3-CB5142C55D8E}"/>
              </a:ext>
            </a:extLst>
          </p:cNvPr>
          <p:cNvSpPr/>
          <p:nvPr/>
        </p:nvSpPr>
        <p:spPr>
          <a:xfrm>
            <a:off x="3684767" y="3875316"/>
            <a:ext cx="319314" cy="3487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831E7BC-B266-4618-928F-13D3D09BCC6A}"/>
              </a:ext>
            </a:extLst>
          </p:cNvPr>
          <p:cNvSpPr/>
          <p:nvPr/>
        </p:nvSpPr>
        <p:spPr>
          <a:xfrm>
            <a:off x="6162757" y="3871390"/>
            <a:ext cx="319314" cy="3487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2D9F520-2ADA-480C-BC31-0293D6F909FA}"/>
              </a:ext>
            </a:extLst>
          </p:cNvPr>
          <p:cNvSpPr/>
          <p:nvPr/>
        </p:nvSpPr>
        <p:spPr>
          <a:xfrm>
            <a:off x="8629012" y="3879715"/>
            <a:ext cx="319314" cy="3487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168E3DD3-A8B3-4418-AEA3-250DC54686B0}"/>
              </a:ext>
            </a:extLst>
          </p:cNvPr>
          <p:cNvSpPr/>
          <p:nvPr/>
        </p:nvSpPr>
        <p:spPr>
          <a:xfrm>
            <a:off x="9999835" y="2388881"/>
            <a:ext cx="2055719" cy="413149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D0D0C"/>
                </a:solidFill>
              </a:rPr>
              <a:t>Outliers occurred may due to human errors</a:t>
            </a:r>
            <a:br>
              <a:rPr lang="en-US" sz="1600" dirty="0">
                <a:solidFill>
                  <a:srgbClr val="0D0D0C"/>
                </a:solidFill>
              </a:rPr>
            </a:br>
            <a:endParaRPr lang="en-US" sz="1600" dirty="0">
              <a:solidFill>
                <a:srgbClr val="0D0D0C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D0D0C"/>
                </a:solidFill>
              </a:rPr>
              <a:t>Affect prediction results and assumptions</a:t>
            </a:r>
            <a:br>
              <a:rPr lang="en-US" sz="1600" dirty="0">
                <a:solidFill>
                  <a:srgbClr val="0D0D0C"/>
                </a:solidFill>
              </a:rPr>
            </a:br>
            <a:endParaRPr lang="en-US" sz="1600" dirty="0">
              <a:solidFill>
                <a:srgbClr val="0D0D0C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D0D0C"/>
                </a:solidFill>
              </a:rPr>
              <a:t>Removing them help improve ML performance</a:t>
            </a:r>
            <a:endParaRPr lang="en-SG" sz="1600" dirty="0">
              <a:solidFill>
                <a:srgbClr val="0D0D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340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5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A4CA-6E16-4583-9400-80F1EBCA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FEATURE ENGINEERING </a:t>
            </a:r>
            <a:r>
              <a:rPr lang="en-SG" sz="2000" dirty="0"/>
              <a:t>BOOST MODEL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16272-32DC-4034-BE32-09F5C3343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0" y="1909574"/>
            <a:ext cx="4906145" cy="4906144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F4CFFF8-A94A-42B2-9C6E-902E0F17C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854" y="1896322"/>
            <a:ext cx="4906145" cy="490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6449BB9-1B72-4A8A-9C0A-DFD34D9CA5C0}"/>
              </a:ext>
            </a:extLst>
          </p:cNvPr>
          <p:cNvSpPr/>
          <p:nvPr/>
        </p:nvSpPr>
        <p:spPr>
          <a:xfrm>
            <a:off x="5892800" y="4209143"/>
            <a:ext cx="537031" cy="449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1081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B26E0-5EC1-47FD-8840-92ABA453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28" y="273017"/>
            <a:ext cx="10571998" cy="970450"/>
          </a:xfrm>
        </p:spPr>
        <p:txBody>
          <a:bodyPr/>
          <a:lstStyle/>
          <a:p>
            <a:r>
              <a:rPr lang="en-US" dirty="0"/>
              <a:t>MODEL CONSTRUCTION</a:t>
            </a:r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5836F9-1F89-4414-913D-4CA00F979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04" y="2166151"/>
            <a:ext cx="8229600" cy="19619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3F25E62A-6F7A-4241-8D55-B11A63F0C088}"/>
              </a:ext>
            </a:extLst>
          </p:cNvPr>
          <p:cNvCxnSpPr/>
          <p:nvPr/>
        </p:nvCxnSpPr>
        <p:spPr>
          <a:xfrm>
            <a:off x="1899161" y="4277300"/>
            <a:ext cx="6313715" cy="1270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55D0EA-79EF-4FD9-A934-E951652A4547}"/>
              </a:ext>
            </a:extLst>
          </p:cNvPr>
          <p:cNvSpPr/>
          <p:nvPr/>
        </p:nvSpPr>
        <p:spPr>
          <a:xfrm>
            <a:off x="4364963" y="4290000"/>
            <a:ext cx="1382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70%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F1BE1C-260D-49EE-8F0E-AEB61A6E7E12}"/>
              </a:ext>
            </a:extLst>
          </p:cNvPr>
          <p:cNvSpPr/>
          <p:nvPr/>
        </p:nvSpPr>
        <p:spPr>
          <a:xfrm>
            <a:off x="8624904" y="4277300"/>
            <a:ext cx="1382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0%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C86A2B89-6C1A-46DC-BF54-4A78A84AA123}"/>
              </a:ext>
            </a:extLst>
          </p:cNvPr>
          <p:cNvCxnSpPr>
            <a:cxnSpLocks/>
          </p:cNvCxnSpPr>
          <p:nvPr/>
        </p:nvCxnSpPr>
        <p:spPr>
          <a:xfrm>
            <a:off x="8735383" y="4306752"/>
            <a:ext cx="1271631" cy="1270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B8AA-52D1-448A-B9FC-FD9B886FC6D9}"/>
              </a:ext>
            </a:extLst>
          </p:cNvPr>
          <p:cNvSpPr/>
          <p:nvPr/>
        </p:nvSpPr>
        <p:spPr>
          <a:xfrm>
            <a:off x="6954725" y="2225205"/>
            <a:ext cx="112562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CV 5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9DE667-6322-4DC6-8764-583C5A8B8EEC}"/>
              </a:ext>
            </a:extLst>
          </p:cNvPr>
          <p:cNvSpPr/>
          <p:nvPr/>
        </p:nvSpPr>
        <p:spPr>
          <a:xfrm>
            <a:off x="-15513" y="22419"/>
            <a:ext cx="12191999" cy="1631216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10000" b="0" cap="none" spc="0" dirty="0">
                <a:ln w="0"/>
                <a:solidFill>
                  <a:schemeClr val="tx1">
                    <a:alpha val="21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CROSS VALIDATION</a:t>
            </a:r>
          </a:p>
        </p:txBody>
      </p:sp>
      <p:sp>
        <p:nvSpPr>
          <p:cNvPr id="10" name="Double Brace 9">
            <a:extLst>
              <a:ext uri="{FF2B5EF4-FFF2-40B4-BE49-F238E27FC236}">
                <a16:creationId xmlns:a16="http://schemas.microsoft.com/office/drawing/2014/main" id="{922F0605-2A66-45D3-918D-CEEDB55D22F4}"/>
              </a:ext>
            </a:extLst>
          </p:cNvPr>
          <p:cNvSpPr/>
          <p:nvPr/>
        </p:nvSpPr>
        <p:spPr>
          <a:xfrm>
            <a:off x="408864" y="4540473"/>
            <a:ext cx="3185215" cy="136261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Baseline Model: Linear Regression()</a:t>
            </a:r>
          </a:p>
          <a:p>
            <a:r>
              <a:rPr lang="en-US" sz="1400" dirty="0">
                <a:solidFill>
                  <a:schemeClr val="bg1"/>
                </a:solidFill>
              </a:rPr>
              <a:t>Models:  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K-Nearest Neighbor Regressor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MLP Regressor (Neural Network)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Decision Tree Regressor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Random Forest Regressor</a:t>
            </a:r>
          </a:p>
          <a:p>
            <a:pPr marL="285750" indent="-285750">
              <a:buFontTx/>
              <a:buChar char="-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sz="1400" dirty="0">
              <a:solidFill>
                <a:schemeClr val="bg1"/>
              </a:solidFill>
            </a:endParaRPr>
          </a:p>
          <a:p>
            <a:r>
              <a:rPr lang="en-SG" sz="1400" dirty="0">
                <a:solidFill>
                  <a:schemeClr val="bg1"/>
                </a:solidFill>
              </a:rPr>
              <a:t>Metrics: r2 score</a:t>
            </a:r>
          </a:p>
        </p:txBody>
      </p:sp>
      <p:sp>
        <p:nvSpPr>
          <p:cNvPr id="12" name="Double Brace 11">
            <a:extLst>
              <a:ext uri="{FF2B5EF4-FFF2-40B4-BE49-F238E27FC236}">
                <a16:creationId xmlns:a16="http://schemas.microsoft.com/office/drawing/2014/main" id="{FA4E2762-D829-4A4B-9F25-61C58CA7744F}"/>
              </a:ext>
            </a:extLst>
          </p:cNvPr>
          <p:cNvSpPr/>
          <p:nvPr/>
        </p:nvSpPr>
        <p:spPr>
          <a:xfrm>
            <a:off x="422116" y="6005042"/>
            <a:ext cx="3185215" cy="61386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SG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122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/>
      <p:bldP spid="10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5C23-BA0A-4C66-8639-53ADB4FF1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SELECTION (RANDOM FOREST)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7AD1287-B707-4A2B-8842-BA26E5C42C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0084513"/>
              </p:ext>
            </p:extLst>
          </p:nvPr>
        </p:nvGraphicFramePr>
        <p:xfrm>
          <a:off x="7340105" y="2578391"/>
          <a:ext cx="4572000" cy="2562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5DF6FD5-25C5-481C-975D-103EE9489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62" y="2212079"/>
            <a:ext cx="5613538" cy="316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0F5365-7AFB-4852-A40B-9D79B70CF618}"/>
              </a:ext>
            </a:extLst>
          </p:cNvPr>
          <p:cNvSpPr/>
          <p:nvPr/>
        </p:nvSpPr>
        <p:spPr>
          <a:xfrm>
            <a:off x="-154134" y="-657722"/>
            <a:ext cx="12760656" cy="3477875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lvl="0" algn="r"/>
            <a:r>
              <a:rPr lang="en-US" sz="22000" dirty="0">
                <a:solidFill>
                  <a:schemeClr val="tx1">
                    <a:alpha val="40000"/>
                  </a:schemeClr>
                </a:solidFill>
              </a:rPr>
              <a:t>r</a:t>
            </a:r>
            <a:r>
              <a:rPr lang="en-SG" sz="22000" dirty="0">
                <a:solidFill>
                  <a:schemeClr val="tx1">
                    <a:alpha val="40000"/>
                  </a:schemeClr>
                </a:solidFill>
              </a:rPr>
              <a:t>2</a:t>
            </a:r>
          </a:p>
        </p:txBody>
      </p:sp>
      <p:pic>
        <p:nvPicPr>
          <p:cNvPr id="3074" name="Picture 2" descr="Pin on Cony and Brown Cutest Gifs">
            <a:extLst>
              <a:ext uri="{FF2B5EF4-FFF2-40B4-BE49-F238E27FC236}">
                <a16:creationId xmlns:a16="http://schemas.microsoft.com/office/drawing/2014/main" id="{427BCC1F-F3E9-405A-B975-5AA802B6EA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5454171"/>
            <a:ext cx="1020417" cy="95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uble Brace 6">
            <a:extLst>
              <a:ext uri="{FF2B5EF4-FFF2-40B4-BE49-F238E27FC236}">
                <a16:creationId xmlns:a16="http://schemas.microsoft.com/office/drawing/2014/main" id="{522476F1-5F30-4137-8DAA-00F56D1C2A94}"/>
              </a:ext>
            </a:extLst>
          </p:cNvPr>
          <p:cNvSpPr/>
          <p:nvPr/>
        </p:nvSpPr>
        <p:spPr>
          <a:xfrm>
            <a:off x="2091319" y="5417233"/>
            <a:ext cx="2760577" cy="1030515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We found the best ML model, Random Forest, with r2 score </a:t>
            </a:r>
            <a:r>
              <a:rPr lang="en-US" b="1" dirty="0">
                <a:solidFill>
                  <a:srgbClr val="FF0000"/>
                </a:solidFill>
              </a:rPr>
              <a:t>97%</a:t>
            </a:r>
            <a:r>
              <a:rPr lang="en-US" sz="1400" dirty="0">
                <a:solidFill>
                  <a:schemeClr val="bg1"/>
                </a:solidFill>
              </a:rPr>
              <a:t>, running time </a:t>
            </a:r>
            <a:r>
              <a:rPr lang="en-US" b="1" dirty="0">
                <a:solidFill>
                  <a:srgbClr val="FF0000"/>
                </a:solidFill>
              </a:rPr>
              <a:t>38</a:t>
            </a:r>
            <a:r>
              <a:rPr lang="en-US" sz="1400" dirty="0">
                <a:solidFill>
                  <a:schemeClr val="bg1"/>
                </a:solidFill>
              </a:rPr>
              <a:t> seconds</a:t>
            </a:r>
            <a:endParaRPr lang="en-SG" sz="1400" dirty="0">
              <a:solidFill>
                <a:schemeClr val="bg1"/>
              </a:solidFill>
            </a:endParaRPr>
          </a:p>
        </p:txBody>
      </p:sp>
      <p:pic>
        <p:nvPicPr>
          <p:cNvPr id="3080" name="Picture 8" descr="Emoji GIFs - Find &amp;amp; Share on GIPHY | Emoji pictures, Animated emoticons,  Animated emojis">
            <a:extLst>
              <a:ext uri="{FF2B5EF4-FFF2-40B4-BE49-F238E27FC236}">
                <a16:creationId xmlns:a16="http://schemas.microsoft.com/office/drawing/2014/main" id="{768540F0-58AC-4507-9BE9-004F8E9593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584" y="5594064"/>
            <a:ext cx="1069079" cy="106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37841BA6-A050-45B2-BA6F-E2495AF7D907}"/>
              </a:ext>
            </a:extLst>
          </p:cNvPr>
          <p:cNvSpPr/>
          <p:nvPr/>
        </p:nvSpPr>
        <p:spPr>
          <a:xfrm>
            <a:off x="8987663" y="5271492"/>
            <a:ext cx="2226036" cy="1030514"/>
          </a:xfrm>
          <a:prstGeom prst="cloudCallou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Can we still improve?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686951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AFA508-BC7A-48C8-AAD6-510D4C09C302}"/>
              </a:ext>
            </a:extLst>
          </p:cNvPr>
          <p:cNvSpPr txBox="1"/>
          <p:nvPr/>
        </p:nvSpPr>
        <p:spPr>
          <a:xfrm>
            <a:off x="6353063" y="2883606"/>
            <a:ext cx="4964294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XGBoost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(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charter"/>
              </a:rPr>
              <a:t>eXtreme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 Gradient Boosting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N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ot only an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But entire Open Source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I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mplementation of the Gradient Boosting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Better in speed, flexibility, and model performances</a:t>
            </a:r>
            <a:endParaRPr lang="en-US" dirty="0">
              <a:solidFill>
                <a:srgbClr val="292929"/>
              </a:solidFill>
              <a:latin typeface="charter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EAD4F08-2BC3-4B77-BE62-A0891BEC8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87" y="2208968"/>
            <a:ext cx="4350065" cy="435006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30568D-CE05-4B7D-8828-9963678B09D4}"/>
              </a:ext>
            </a:extLst>
          </p:cNvPr>
          <p:cNvSpPr txBox="1"/>
          <p:nvPr/>
        </p:nvSpPr>
        <p:spPr>
          <a:xfrm>
            <a:off x="1196631" y="6343589"/>
            <a:ext cx="294665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1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https://in.pinterest.com/pin/605452743655932092/</a:t>
            </a:r>
          </a:p>
        </p:txBody>
      </p:sp>
      <p:pic>
        <p:nvPicPr>
          <p:cNvPr id="3" name="Picture 2" descr="Ensemble Methods: Tuning a XGBoost model with Scikit-Learn | by Silvan  Miranda | Medium">
            <a:extLst>
              <a:ext uri="{FF2B5EF4-FFF2-40B4-BE49-F238E27FC236}">
                <a16:creationId xmlns:a16="http://schemas.microsoft.com/office/drawing/2014/main" id="{D28851DC-C92E-452D-BE18-201B4CDA5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950" y="5697167"/>
            <a:ext cx="2605407" cy="8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1A22469-FFC0-450D-83E9-CDA30573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 err="1"/>
              <a:t>XGBoost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28157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DB17C-6E66-4522-A923-A1860CDD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RF &amp; XGB</a:t>
            </a:r>
            <a:endParaRPr lang="en-SG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D4C545B-9EF0-44B8-9421-CFE4F5EB2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42" y="1918384"/>
            <a:ext cx="4568875" cy="21758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E2F5AA54-41E8-46DC-9305-729B2791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81" y="2527260"/>
            <a:ext cx="4568875" cy="21758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C09150-9F11-4AFC-83C1-3853AFFA3D01}"/>
              </a:ext>
            </a:extLst>
          </p:cNvPr>
          <p:cNvSpPr txBox="1"/>
          <p:nvPr/>
        </p:nvSpPr>
        <p:spPr>
          <a:xfrm>
            <a:off x="6970744" y="4316124"/>
            <a:ext cx="4544469" cy="12311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SG" b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eXtreme</a:t>
            </a:r>
            <a:r>
              <a:rPr lang="en-SG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Gradient Boosting: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errors made by previous models be corrected by succeeding models 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by adding some weights to the models  machine learning algorithms</a:t>
            </a:r>
            <a:endParaRPr lang="en-SG" sz="1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23524-C3F0-4351-9EFC-D4DC10EF013D}"/>
              </a:ext>
            </a:extLst>
          </p:cNvPr>
          <p:cNvSpPr txBox="1"/>
          <p:nvPr/>
        </p:nvSpPr>
        <p:spPr>
          <a:xfrm>
            <a:off x="1120974" y="5074018"/>
            <a:ext cx="3754582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Calibri "/>
              </a:rPr>
              <a:t>RF</a:t>
            </a:r>
            <a:r>
              <a:rPr lang="en-US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Calibri "/>
              </a:rPr>
              <a:t> is an Ensemble Learning Algorithm</a:t>
            </a:r>
          </a:p>
          <a:p>
            <a:pPr marL="285750" indent="-285750">
              <a:buFontTx/>
              <a:buChar char="-"/>
            </a:pPr>
            <a:r>
              <a:rPr lang="en-US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Calibri "/>
              </a:rPr>
              <a:t>Bagging method </a:t>
            </a:r>
          </a:p>
          <a:p>
            <a:pPr marL="285750" indent="-285750">
              <a:buFontTx/>
              <a:buChar char="-"/>
            </a:pPr>
            <a:r>
              <a:rPr lang="en-US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Calibri "/>
              </a:rPr>
              <a:t>majority-vote strategy </a:t>
            </a:r>
            <a:endParaRPr lang="en-SG" sz="1400" dirty="0">
              <a:solidFill>
                <a:schemeClr val="tx1">
                  <a:lumMod val="50000"/>
                </a:schemeClr>
              </a:solidFill>
              <a:latin typeface="Calibri 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52584EE-C7B7-436A-8BF2-AB2F6435E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42" y="5769170"/>
            <a:ext cx="2105945" cy="85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8CA1588-E865-412A-9CD6-92CFA73B8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978" y="5769169"/>
            <a:ext cx="2105945" cy="85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13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5C23-BA0A-4C66-8639-53ADB4FF1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XGBoost</a:t>
            </a:r>
            <a:r>
              <a:rPr lang="en-SG" dirty="0"/>
              <a:t> MODEL EVALUTION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7AD1287-B707-4A2B-8842-BA26E5C42C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5756182"/>
              </p:ext>
            </p:extLst>
          </p:nvPr>
        </p:nvGraphicFramePr>
        <p:xfrm>
          <a:off x="6823885" y="2517939"/>
          <a:ext cx="4662942" cy="2750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79A9C39B-3CA9-41A4-82D5-E8B6CD383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3" y="2110854"/>
            <a:ext cx="5975088" cy="335208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n on Cony and Brown Cutest Gifs">
            <a:extLst>
              <a:ext uri="{FF2B5EF4-FFF2-40B4-BE49-F238E27FC236}">
                <a16:creationId xmlns:a16="http://schemas.microsoft.com/office/drawing/2014/main" id="{93CF6EB1-F790-4F06-91D1-D024BD2EF6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13" y="5546935"/>
            <a:ext cx="1020417" cy="95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uble Brace 7">
            <a:extLst>
              <a:ext uri="{FF2B5EF4-FFF2-40B4-BE49-F238E27FC236}">
                <a16:creationId xmlns:a16="http://schemas.microsoft.com/office/drawing/2014/main" id="{8B92E9E7-9748-4BDD-A0D7-ECA72BFB8F2D}"/>
              </a:ext>
            </a:extLst>
          </p:cNvPr>
          <p:cNvSpPr/>
          <p:nvPr/>
        </p:nvSpPr>
        <p:spPr>
          <a:xfrm>
            <a:off x="1728168" y="5568953"/>
            <a:ext cx="2871128" cy="1030515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Finally found a better ML model, </a:t>
            </a:r>
            <a:r>
              <a:rPr lang="en-US" sz="1400" dirty="0" err="1">
                <a:solidFill>
                  <a:schemeClr val="bg1"/>
                </a:solidFill>
              </a:rPr>
              <a:t>XGboost</a:t>
            </a:r>
            <a:r>
              <a:rPr lang="en-US" sz="1400" dirty="0">
                <a:solidFill>
                  <a:schemeClr val="bg1"/>
                </a:solidFill>
              </a:rPr>
              <a:t>, with r2 score </a:t>
            </a:r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98%</a:t>
            </a:r>
            <a:r>
              <a:rPr lang="en-US" sz="1400" dirty="0">
                <a:solidFill>
                  <a:schemeClr val="bg1"/>
                </a:solidFill>
              </a:rPr>
              <a:t>, running time only </a:t>
            </a:r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5.58</a:t>
            </a:r>
            <a:r>
              <a:rPr lang="en-US" sz="1400" dirty="0">
                <a:solidFill>
                  <a:schemeClr val="bg1"/>
                </a:solidFill>
              </a:rPr>
              <a:t> seconds</a:t>
            </a:r>
            <a:endParaRPr lang="en-SG" sz="1400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80BFEC-01A5-4528-A0AC-9B3DDF375B09}"/>
              </a:ext>
            </a:extLst>
          </p:cNvPr>
          <p:cNvSpPr/>
          <p:nvPr/>
        </p:nvSpPr>
        <p:spPr>
          <a:xfrm>
            <a:off x="5035826" y="5738191"/>
            <a:ext cx="848138" cy="7653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98%</a:t>
            </a:r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2CC81-E0DC-4EFD-B427-81DB6BFFBCD6}"/>
              </a:ext>
            </a:extLst>
          </p:cNvPr>
          <p:cNvSpPr/>
          <p:nvPr/>
        </p:nvSpPr>
        <p:spPr>
          <a:xfrm>
            <a:off x="6320494" y="5568953"/>
            <a:ext cx="1299697" cy="10305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5.58s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0645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8" grpId="0" animBg="1"/>
      <p:bldP spid="3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3FF3-14C0-484F-A94F-E4B502E8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 TUNING</a:t>
            </a:r>
            <a:endParaRPr lang="en-SG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3C54D1D-E95F-4483-B66B-9EE07AE88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D3E27BB3-75EA-4C31-BCB2-7E720F939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A08FEF-75CC-44CA-9CF5-8CE638432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Double Brace 5">
            <a:extLst>
              <a:ext uri="{FF2B5EF4-FFF2-40B4-BE49-F238E27FC236}">
                <a16:creationId xmlns:a16="http://schemas.microsoft.com/office/drawing/2014/main" id="{C8CA4735-94B7-4512-AEF3-838E5489CCAD}"/>
              </a:ext>
            </a:extLst>
          </p:cNvPr>
          <p:cNvSpPr/>
          <p:nvPr/>
        </p:nvSpPr>
        <p:spPr>
          <a:xfrm>
            <a:off x="8070573" y="2431770"/>
            <a:ext cx="3549963" cy="214022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Best parameters: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Tree depth: 6</a:t>
            </a:r>
          </a:p>
          <a:p>
            <a:pPr marL="285750" indent="-285750">
              <a:buFontTx/>
              <a:buChar char="-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Learning rate: 0.05</a:t>
            </a:r>
          </a:p>
          <a:p>
            <a:pPr marL="285750" indent="-285750">
              <a:buFontTx/>
              <a:buChar char="-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N</a:t>
            </a:r>
            <a:r>
              <a:rPr lang="en-US" altLang="en-US" sz="1600" dirty="0">
                <a:solidFill>
                  <a:srgbClr val="000000"/>
                </a:solidFill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estimators: 1000</a:t>
            </a:r>
          </a:p>
          <a:p>
            <a:pPr marL="285750" indent="-285750">
              <a:buFontTx/>
              <a:buChar char="-"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Colsample</a:t>
            </a:r>
            <a:r>
              <a:rPr lang="en-US" altLang="en-US" sz="1600" dirty="0">
                <a:solidFill>
                  <a:srgbClr val="000000"/>
                </a:solidFill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bytree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: 0.7</a:t>
            </a:r>
          </a:p>
          <a:p>
            <a:pPr marL="285750" indent="-285750">
              <a:buFontTx/>
              <a:buChar char="-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Courier New" panose="02070309020205020404" pitchFamily="49" charset="0"/>
              </a:rPr>
              <a:t>Lowest RMSE: 572.89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endParaRPr lang="en-SG" sz="1600" dirty="0"/>
          </a:p>
        </p:txBody>
      </p:sp>
      <p:sp>
        <p:nvSpPr>
          <p:cNvPr id="14" name="Double Brace 13">
            <a:extLst>
              <a:ext uri="{FF2B5EF4-FFF2-40B4-BE49-F238E27FC236}">
                <a16:creationId xmlns:a16="http://schemas.microsoft.com/office/drawing/2014/main" id="{8FD43491-FD28-45DA-A6B7-8BC6C1FF7106}"/>
              </a:ext>
            </a:extLst>
          </p:cNvPr>
          <p:cNvSpPr/>
          <p:nvPr/>
        </p:nvSpPr>
        <p:spPr>
          <a:xfrm>
            <a:off x="278296" y="2054085"/>
            <a:ext cx="4956313" cy="298174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SG" sz="2400" b="1" dirty="0">
                <a:solidFill>
                  <a:schemeClr val="bg1"/>
                </a:solidFill>
              </a:rPr>
              <a:t>Hyperparameters:</a:t>
            </a:r>
          </a:p>
          <a:p>
            <a:r>
              <a:rPr lang="en-SG" dirty="0">
                <a:solidFill>
                  <a:schemeClr val="bg1"/>
                </a:solidFill>
              </a:rPr>
              <a:t>	- Tree Depth:  3, 6, 10</a:t>
            </a:r>
          </a:p>
          <a:p>
            <a:r>
              <a:rPr lang="en-SG" dirty="0">
                <a:solidFill>
                  <a:schemeClr val="bg1"/>
                </a:solidFill>
              </a:rPr>
              <a:t>	- </a:t>
            </a:r>
            <a:r>
              <a:rPr lang="en-SG" dirty="0" err="1">
                <a:solidFill>
                  <a:schemeClr val="bg1"/>
                </a:solidFill>
              </a:rPr>
              <a:t>Learning_rate</a:t>
            </a:r>
            <a:r>
              <a:rPr lang="en-SG" dirty="0">
                <a:solidFill>
                  <a:schemeClr val="bg1"/>
                </a:solidFill>
              </a:rPr>
              <a:t>: 0.01, 0.05, 0.1</a:t>
            </a:r>
          </a:p>
          <a:p>
            <a:r>
              <a:rPr lang="en-SG" dirty="0">
                <a:solidFill>
                  <a:schemeClr val="bg1"/>
                </a:solidFill>
              </a:rPr>
              <a:t>	- n estimators: 100, 500, 1000,</a:t>
            </a:r>
          </a:p>
          <a:p>
            <a:r>
              <a:rPr lang="en-SG" dirty="0">
                <a:solidFill>
                  <a:schemeClr val="bg1"/>
                </a:solidFill>
              </a:rPr>
              <a:t>         - </a:t>
            </a:r>
            <a:r>
              <a:rPr lang="en-SG" dirty="0" err="1">
                <a:solidFill>
                  <a:schemeClr val="bg1"/>
                </a:solidFill>
              </a:rPr>
              <a:t>colsample</a:t>
            </a:r>
            <a:r>
              <a:rPr lang="en-SG" dirty="0">
                <a:solidFill>
                  <a:schemeClr val="bg1"/>
                </a:solidFill>
              </a:rPr>
              <a:t> </a:t>
            </a:r>
            <a:r>
              <a:rPr lang="en-SG" dirty="0" err="1">
                <a:solidFill>
                  <a:schemeClr val="bg1"/>
                </a:solidFill>
              </a:rPr>
              <a:t>bytree</a:t>
            </a:r>
            <a:r>
              <a:rPr lang="en-SG" dirty="0">
                <a:solidFill>
                  <a:schemeClr val="bg1"/>
                </a:solidFill>
              </a:rPr>
              <a:t>:  0.3, 0.7</a:t>
            </a:r>
          </a:p>
          <a:p>
            <a:r>
              <a:rPr lang="en-SG" dirty="0">
                <a:solidFill>
                  <a:schemeClr val="bg1"/>
                </a:solidFill>
              </a:rPr>
              <a:t>	- seed = 20)</a:t>
            </a:r>
          </a:p>
          <a:p>
            <a:r>
              <a:rPr lang="en-SG" dirty="0">
                <a:solidFill>
                  <a:schemeClr val="bg1"/>
                </a:solidFill>
              </a:rPr>
              <a:t>	- </a:t>
            </a:r>
            <a:r>
              <a:rPr lang="en-SG" dirty="0" err="1">
                <a:solidFill>
                  <a:schemeClr val="bg1"/>
                </a:solidFill>
              </a:rPr>
              <a:t>GridSearchCV</a:t>
            </a:r>
            <a:endParaRPr lang="en-SG" dirty="0">
              <a:solidFill>
                <a:schemeClr val="bg1"/>
              </a:solidFill>
            </a:endParaRPr>
          </a:p>
          <a:p>
            <a:r>
              <a:rPr lang="en-SG" dirty="0">
                <a:solidFill>
                  <a:schemeClr val="bg1"/>
                </a:solidFill>
              </a:rPr>
              <a:t>	- scoring = ‘neg</a:t>
            </a:r>
            <a:r>
              <a:rPr lang="en-US" dirty="0">
                <a:solidFill>
                  <a:schemeClr val="bg1"/>
                </a:solidFill>
              </a:rPr>
              <a:t>_</a:t>
            </a:r>
            <a:r>
              <a:rPr lang="en-SG" dirty="0" err="1">
                <a:solidFill>
                  <a:schemeClr val="bg1"/>
                </a:solidFill>
              </a:rPr>
              <a:t>mean_squared_error</a:t>
            </a:r>
            <a:r>
              <a:rPr lang="en-SG" dirty="0">
                <a:solidFill>
                  <a:schemeClr val="bg1"/>
                </a:solidFill>
              </a:rPr>
              <a:t>' </a:t>
            </a:r>
          </a:p>
          <a:p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4ADF8D-82CF-4700-AB5F-6287CD50D221}"/>
              </a:ext>
            </a:extLst>
          </p:cNvPr>
          <p:cNvSpPr txBox="1"/>
          <p:nvPr/>
        </p:nvSpPr>
        <p:spPr>
          <a:xfrm>
            <a:off x="5481430" y="3241881"/>
            <a:ext cx="234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Find the </a:t>
            </a:r>
            <a:r>
              <a:rPr lang="en-SG" dirty="0">
                <a:solidFill>
                  <a:schemeClr val="bg1"/>
                </a:solidFill>
              </a:rPr>
              <a:t>best estimator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F3B500-C0F3-417A-A4F1-9E4FF6772873}"/>
              </a:ext>
            </a:extLst>
          </p:cNvPr>
          <p:cNvCxnSpPr>
            <a:cxnSpLocks/>
          </p:cNvCxnSpPr>
          <p:nvPr/>
        </p:nvCxnSpPr>
        <p:spPr>
          <a:xfrm>
            <a:off x="5499652" y="3611213"/>
            <a:ext cx="2425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">
            <a:extLst>
              <a:ext uri="{FF2B5EF4-FFF2-40B4-BE49-F238E27FC236}">
                <a16:creationId xmlns:a16="http://schemas.microsoft.com/office/drawing/2014/main" id="{A11E4A1E-2ECF-42A4-90E3-E2BADFFC9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610327-102B-42C9-AC48-C4903A359744}"/>
              </a:ext>
            </a:extLst>
          </p:cNvPr>
          <p:cNvSpPr/>
          <p:nvPr/>
        </p:nvSpPr>
        <p:spPr>
          <a:xfrm>
            <a:off x="7672013" y="4958402"/>
            <a:ext cx="410854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Original RMSE: </a:t>
            </a:r>
            <a:r>
              <a:rPr kumimoji="0" lang="en-US" altLang="en-US" sz="2800" i="0" u="none" strike="noStrike" normalizeH="0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Unicode MS"/>
                <a:ea typeface="Courier New" panose="02070309020205020404" pitchFamily="49" charset="0"/>
              </a:rPr>
              <a:t>842.68</a:t>
            </a:r>
            <a:r>
              <a:rPr kumimoji="0" lang="en-US" altLang="en-US" sz="2800" i="0" u="none" strike="noStrike" normalizeH="0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sz="2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7" name="Picture 2" descr="Pin on Cony and Brown Cutest Gifs">
            <a:extLst>
              <a:ext uri="{FF2B5EF4-FFF2-40B4-BE49-F238E27FC236}">
                <a16:creationId xmlns:a16="http://schemas.microsoft.com/office/drawing/2014/main" id="{2CD5AFBC-4B46-4E10-A62E-03A00EE5C5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164" y="5469463"/>
            <a:ext cx="1020417" cy="95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9D8147E3-3A02-4313-BAA4-FF7F97595DE7}"/>
              </a:ext>
            </a:extLst>
          </p:cNvPr>
          <p:cNvSpPr/>
          <p:nvPr/>
        </p:nvSpPr>
        <p:spPr>
          <a:xfrm>
            <a:off x="5075084" y="4404163"/>
            <a:ext cx="2809461" cy="1413876"/>
          </a:xfrm>
          <a:prstGeom prst="wedgeEllipse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Finally  we tune the best model </a:t>
            </a:r>
            <a:r>
              <a:rPr lang="en-SG" altLang="zh-CN" dirty="0">
                <a:solidFill>
                  <a:schemeClr val="bg1"/>
                </a:solidFill>
              </a:rPr>
              <a:t>!!!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76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6" grpId="0"/>
      <p:bldP spid="26" grpId="0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sz="4400" dirty="0"/>
              <a:t>HYPOTHESIS</a:t>
            </a:r>
            <a:r>
              <a:rPr lang="en-US" dirty="0"/>
              <a:t> </a:t>
            </a:r>
            <a:r>
              <a:rPr lang="en-US" sz="1400" dirty="0"/>
              <a:t>OBJECTIVE OF THE PROJECT</a:t>
            </a:r>
            <a:endParaRPr lang="en-US" dirty="0"/>
          </a:p>
        </p:txBody>
      </p:sp>
      <p:graphicFrame>
        <p:nvGraphicFramePr>
          <p:cNvPr id="6" name="Content Placeholder 2" descr="SmartArt icon graphic placeholder">
            <a:extLst>
              <a:ext uri="{FF2B5EF4-FFF2-40B4-BE49-F238E27FC236}">
                <a16:creationId xmlns:a16="http://schemas.microsoft.com/office/drawing/2014/main" id="{94561D58-BD12-476D-AE72-03E9CA6A9D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8066392"/>
              </p:ext>
            </p:extLst>
          </p:nvPr>
        </p:nvGraphicFramePr>
        <p:xfrm>
          <a:off x="810000" y="2137744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145087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5230-979A-4A0A-9E5E-B743B1BB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XGB FEATURE IMPORTANCE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851AB4-4024-4874-BF63-EEDA14001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15" y="2105025"/>
            <a:ext cx="6771861" cy="485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uble Brace 2">
            <a:extLst>
              <a:ext uri="{FF2B5EF4-FFF2-40B4-BE49-F238E27FC236}">
                <a16:creationId xmlns:a16="http://schemas.microsoft.com/office/drawing/2014/main" id="{FE742E9C-A5F9-486A-B59A-4F325906A0E5}"/>
              </a:ext>
            </a:extLst>
          </p:cNvPr>
          <p:cNvSpPr/>
          <p:nvPr/>
        </p:nvSpPr>
        <p:spPr>
          <a:xfrm>
            <a:off x="8097076" y="2961788"/>
            <a:ext cx="3816627" cy="262731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SG" dirty="0">
                <a:solidFill>
                  <a:schemeClr val="bg1"/>
                </a:solidFill>
              </a:rPr>
              <a:t>F0 (Carat) and f3(width) still the 2 most important features</a:t>
            </a:r>
          </a:p>
          <a:p>
            <a:pPr marL="285750" indent="-285750">
              <a:buFontTx/>
              <a:buChar char="-"/>
            </a:pPr>
            <a:endParaRPr lang="en-SG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SG" dirty="0">
                <a:solidFill>
                  <a:schemeClr val="bg1"/>
                </a:solidFill>
              </a:rPr>
              <a:t>Another 2 important features f1 (table %) and f2 (Depth %)</a:t>
            </a:r>
          </a:p>
          <a:p>
            <a:pPr marL="285750" indent="-285750">
              <a:buFontTx/>
              <a:buChar char="-"/>
            </a:pP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1D26-35B0-45D0-AB96-9A7CEEFC6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91" t="43668" r="72174" b="6500"/>
          <a:stretch/>
        </p:blipFill>
        <p:spPr>
          <a:xfrm>
            <a:off x="173896" y="2567536"/>
            <a:ext cx="1272208" cy="341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86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AD820-296D-4D3A-BFFA-B876E626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XGB TREE ANALYSIS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257E8-54A3-4E73-AC19-F10BAD043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6" t="29699" r="9456" b="31409"/>
          <a:stretch/>
        </p:blipFill>
        <p:spPr>
          <a:xfrm>
            <a:off x="198783" y="1749287"/>
            <a:ext cx="10461696" cy="491655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7CEAAF6-2BAB-4748-BCF6-D62FE146CFD2}"/>
              </a:ext>
            </a:extLst>
          </p:cNvPr>
          <p:cNvSpPr/>
          <p:nvPr/>
        </p:nvSpPr>
        <p:spPr>
          <a:xfrm>
            <a:off x="9588111" y="4653595"/>
            <a:ext cx="1089841" cy="1555844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2957AC-4AD5-404C-A34E-679A9E0AE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41" t="36809" r="11903" b="28274"/>
          <a:stretch/>
        </p:blipFill>
        <p:spPr>
          <a:xfrm>
            <a:off x="9588111" y="2053335"/>
            <a:ext cx="2603889" cy="214385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FC918A9-4AAC-47AD-AB22-FD93CE5309AC}"/>
              </a:ext>
            </a:extLst>
          </p:cNvPr>
          <p:cNvSpPr/>
          <p:nvPr/>
        </p:nvSpPr>
        <p:spPr>
          <a:xfrm>
            <a:off x="9303783" y="1874041"/>
            <a:ext cx="2888217" cy="2323150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Double Brace 10">
            <a:extLst>
              <a:ext uri="{FF2B5EF4-FFF2-40B4-BE49-F238E27FC236}">
                <a16:creationId xmlns:a16="http://schemas.microsoft.com/office/drawing/2014/main" id="{B8C2FC70-F5AB-4811-9565-20EBCE5F5F90}"/>
              </a:ext>
            </a:extLst>
          </p:cNvPr>
          <p:cNvSpPr/>
          <p:nvPr/>
        </p:nvSpPr>
        <p:spPr>
          <a:xfrm>
            <a:off x="357808" y="2210863"/>
            <a:ext cx="1696278" cy="9144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TREE #999</a:t>
            </a:r>
          </a:p>
        </p:txBody>
      </p:sp>
    </p:spTree>
    <p:extLst>
      <p:ext uri="{BB962C8B-B14F-4D97-AF65-F5344CB8AC3E}">
        <p14:creationId xmlns:p14="http://schemas.microsoft.com/office/powerpoint/2010/main" val="98726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1B574-14B5-4D5A-871E-F9A067B2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TESTING AND CONCLUSION</a:t>
            </a:r>
          </a:p>
        </p:txBody>
      </p:sp>
      <p:sp>
        <p:nvSpPr>
          <p:cNvPr id="5" name="Double Brace 4">
            <a:extLst>
              <a:ext uri="{FF2B5EF4-FFF2-40B4-BE49-F238E27FC236}">
                <a16:creationId xmlns:a16="http://schemas.microsoft.com/office/drawing/2014/main" id="{B961CF5C-23A1-450B-878A-1A367C7C63C1}"/>
              </a:ext>
            </a:extLst>
          </p:cNvPr>
          <p:cNvSpPr/>
          <p:nvPr/>
        </p:nvSpPr>
        <p:spPr>
          <a:xfrm>
            <a:off x="5658679" y="2362271"/>
            <a:ext cx="6533321" cy="404854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Machine Learning Model able to predict quite an accurate result of a good quality diamond</a:t>
            </a:r>
            <a:br>
              <a:rPr lang="en-SG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SG" sz="2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0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XGBoost</a:t>
            </a:r>
            <a:r>
              <a:rPr lang="en-SG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is the best model to predict diamond price</a:t>
            </a:r>
            <a:br>
              <a:rPr lang="en-SG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SG" sz="2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Carat (weight) is the most important feature to determine a diamond value</a:t>
            </a:r>
            <a:br>
              <a:rPr lang="en-SG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SG" sz="2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 value(width), table and depth are some other important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endParaRPr lang="en-SG" sz="2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6" name="Picture 2" descr="Diamond GIFs | Tenor">
            <a:extLst>
              <a:ext uri="{FF2B5EF4-FFF2-40B4-BE49-F238E27FC236}">
                <a16:creationId xmlns:a16="http://schemas.microsoft.com/office/drawing/2014/main" id="{DEAD8BC4-EF6C-42F4-8E89-3F85D26BB0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82" y="5164688"/>
            <a:ext cx="1523040" cy="124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E9011E-688B-477B-88B6-E1AD5570E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91" t="38642" r="57609" b="30619"/>
          <a:stretch/>
        </p:blipFill>
        <p:spPr>
          <a:xfrm>
            <a:off x="504239" y="2375453"/>
            <a:ext cx="4625909" cy="2664924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70DB100-CD20-4185-96CD-134CDACBD8AF}"/>
              </a:ext>
            </a:extLst>
          </p:cNvPr>
          <p:cNvSpPr/>
          <p:nvPr/>
        </p:nvSpPr>
        <p:spPr>
          <a:xfrm>
            <a:off x="504239" y="3922643"/>
            <a:ext cx="4743622" cy="79513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5538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dig it snow white GIF by Disney">
            <a:extLst>
              <a:ext uri="{FF2B5EF4-FFF2-40B4-BE49-F238E27FC236}">
                <a16:creationId xmlns:a16="http://schemas.microsoft.com/office/drawing/2014/main" id="{720AA2FF-A31F-4671-A6F1-A3985A512C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83" y="4745250"/>
            <a:ext cx="2323574" cy="174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ulatniyela white sparkle shine diamond GIF">
            <a:extLst>
              <a:ext uri="{FF2B5EF4-FFF2-40B4-BE49-F238E27FC236}">
                <a16:creationId xmlns:a16="http://schemas.microsoft.com/office/drawing/2014/main" id="{9D503430-834C-4173-A8B8-0B5627FC16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7" y="2282588"/>
            <a:ext cx="654887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18CDB-D169-4332-9FE7-B7AA183ED082}"/>
              </a:ext>
            </a:extLst>
          </p:cNvPr>
          <p:cNvSpPr txBox="1"/>
          <p:nvPr/>
        </p:nvSpPr>
        <p:spPr>
          <a:xfrm>
            <a:off x="285277" y="3816209"/>
            <a:ext cx="29899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>
                <a:solidFill>
                  <a:schemeClr val="tx1">
                    <a:lumMod val="95000"/>
                  </a:schemeClr>
                </a:solidFill>
              </a:rPr>
              <a:t>https://towardsdatascience.com/xgboost-fine-tune-and-optimize-your-model-23d996fab663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993D4424-833B-45BA-8D69-26CE46DDE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484" y="2853479"/>
            <a:ext cx="2810793" cy="303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4FBC2D0-D643-4D01-B9B2-10676E5B380A}"/>
              </a:ext>
            </a:extLst>
          </p:cNvPr>
          <p:cNvSpPr txBox="1">
            <a:spLocks/>
          </p:cNvSpPr>
          <p:nvPr/>
        </p:nvSpPr>
        <p:spPr>
          <a:xfrm>
            <a:off x="940164" y="2443236"/>
            <a:ext cx="1188887" cy="3686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SG" sz="1800" dirty="0"/>
              <a:t>Appendix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6A721-84DF-4684-9920-32F7564A1DC0}"/>
              </a:ext>
            </a:extLst>
          </p:cNvPr>
          <p:cNvSpPr txBox="1"/>
          <p:nvPr/>
        </p:nvSpPr>
        <p:spPr>
          <a:xfrm>
            <a:off x="285277" y="3061468"/>
            <a:ext cx="2989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https://www.kaggle.com/shivam2503/diamonds</a:t>
            </a:r>
            <a:endParaRPr lang="en-SG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03D819B-A94C-4047-AB0B-BF75B12E201F}"/>
              </a:ext>
            </a:extLst>
          </p:cNvPr>
          <p:cNvSpPr txBox="1">
            <a:spLocks/>
          </p:cNvSpPr>
          <p:nvPr/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FUTURE OPPORTUNITIES AND APPENDIX</a:t>
            </a:r>
            <a:endParaRPr lang="en-SG" dirty="0"/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41F3888C-F9F5-48A7-B675-D4288C5F7F2C}"/>
              </a:ext>
            </a:extLst>
          </p:cNvPr>
          <p:cNvSpPr/>
          <p:nvPr/>
        </p:nvSpPr>
        <p:spPr>
          <a:xfrm>
            <a:off x="3426252" y="1906545"/>
            <a:ext cx="3925979" cy="3044909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400" dirty="0"/>
          </a:p>
          <a:p>
            <a:r>
              <a:rPr lang="en-SG" sz="1600" b="1" dirty="0"/>
              <a:t>Future Opportunities: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Gather more data on different quality diamond to build a more robust model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Build a deep learning model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Create a website that help people with diamond price search and compare</a:t>
            </a:r>
          </a:p>
          <a:p>
            <a:pPr marL="285750" indent="-285750">
              <a:buFontTx/>
              <a:buChar char="-"/>
            </a:pPr>
            <a:endParaRPr lang="en-SG" sz="1400" dirty="0"/>
          </a:p>
        </p:txBody>
      </p:sp>
      <p:pic>
        <p:nvPicPr>
          <p:cNvPr id="15" name="Picture 2" descr="Anuschka Raper - Robot Character">
            <a:extLst>
              <a:ext uri="{FF2B5EF4-FFF2-40B4-BE49-F238E27FC236}">
                <a16:creationId xmlns:a16="http://schemas.microsoft.com/office/drawing/2014/main" id="{9C18B02F-242D-4979-8678-FBFABE7811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610" y="5290344"/>
            <a:ext cx="898448" cy="119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8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DIAMOND INTRODUCTION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92B9BD6-C368-4C8A-AD91-466399F9E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053"/>
          <a:stretch/>
        </p:blipFill>
        <p:spPr>
          <a:xfrm>
            <a:off x="1015467" y="2384998"/>
            <a:ext cx="4304969" cy="695160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90AC3B-569A-45CA-945C-2949540DDF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19" r="6163"/>
          <a:stretch/>
        </p:blipFill>
        <p:spPr>
          <a:xfrm>
            <a:off x="1015467" y="3281223"/>
            <a:ext cx="4273519" cy="10489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7D427C-7E07-4EB5-85C8-717E27B46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67" y="4688455"/>
            <a:ext cx="4356401" cy="508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A08D4B-C63B-4512-A1B1-EC3307A61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390" y="5586616"/>
            <a:ext cx="2667758" cy="6699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A3E498-ECD6-41A7-A337-19ABD79F80E3}"/>
              </a:ext>
            </a:extLst>
          </p:cNvPr>
          <p:cNvSpPr txBox="1"/>
          <p:nvPr/>
        </p:nvSpPr>
        <p:spPr>
          <a:xfrm>
            <a:off x="42990" y="25953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Carat</a:t>
            </a:r>
            <a:endParaRPr lang="en-SG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B58277-2DF4-4700-8F97-356D91A58550}"/>
              </a:ext>
            </a:extLst>
          </p:cNvPr>
          <p:cNvSpPr txBox="1"/>
          <p:nvPr/>
        </p:nvSpPr>
        <p:spPr>
          <a:xfrm>
            <a:off x="21705" y="36516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Clarity</a:t>
            </a:r>
            <a:endParaRPr lang="en-SG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966BBC-47EA-4C44-93AC-746AE18D1BC0}"/>
              </a:ext>
            </a:extLst>
          </p:cNvPr>
          <p:cNvSpPr txBox="1"/>
          <p:nvPr/>
        </p:nvSpPr>
        <p:spPr>
          <a:xfrm>
            <a:off x="21705" y="482737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Color</a:t>
            </a:r>
            <a:endParaRPr lang="en-SG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B79E5A-181D-4CE0-8E1C-19CF1E20CCAA}"/>
              </a:ext>
            </a:extLst>
          </p:cNvPr>
          <p:cNvSpPr txBox="1"/>
          <p:nvPr/>
        </p:nvSpPr>
        <p:spPr>
          <a:xfrm>
            <a:off x="101067" y="588718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Cut</a:t>
            </a:r>
            <a:endParaRPr lang="en-SG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AFDBB88-E22F-44D3-B684-53B924DA0A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953" t="1518" r="1147" b="3585"/>
          <a:stretch/>
        </p:blipFill>
        <p:spPr>
          <a:xfrm>
            <a:off x="6903016" y="2804102"/>
            <a:ext cx="3780810" cy="24338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611CC9-F852-4C87-9D9A-4FEE3E7494DD}"/>
              </a:ext>
            </a:extLst>
          </p:cNvPr>
          <p:cNvSpPr/>
          <p:nvPr/>
        </p:nvSpPr>
        <p:spPr>
          <a:xfrm>
            <a:off x="0" y="-593134"/>
            <a:ext cx="12191999" cy="3170099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20000" dirty="0">
                <a:ln w="0"/>
                <a:solidFill>
                  <a:schemeClr val="tx1">
                    <a:alpha val="21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4C</a:t>
            </a:r>
            <a:endParaRPr lang="en-US" sz="20000" b="0" cap="none" spc="0" dirty="0">
              <a:ln w="0"/>
              <a:solidFill>
                <a:schemeClr val="tx1">
                  <a:alpha val="21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119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ED02B-A391-473F-A8B2-EF103FDBA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21D55BE6-8BEE-4688-9ADA-C2DF894B39E8}"/>
              </a:ext>
            </a:extLst>
          </p:cNvPr>
          <p:cNvSpPr/>
          <p:nvPr/>
        </p:nvSpPr>
        <p:spPr>
          <a:xfrm rot="10800000">
            <a:off x="-14514" y="0"/>
            <a:ext cx="12206514" cy="6858000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PROCESS WORKFLOW</a:t>
            </a:r>
            <a:endParaRPr lang="en-SG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51FA11CA-811C-4132-9379-E0583B901DA7}"/>
              </a:ext>
            </a:extLst>
          </p:cNvPr>
          <p:cNvSpPr/>
          <p:nvPr/>
        </p:nvSpPr>
        <p:spPr>
          <a:xfrm>
            <a:off x="4736213" y="1050880"/>
            <a:ext cx="1964838" cy="20345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SG" sz="1600" dirty="0"/>
            </a:br>
            <a:r>
              <a:rPr lang="en-SG" sz="1600" dirty="0"/>
              <a:t>EXPLORATORY DATA ANALYSIS (EDA)</a:t>
            </a:r>
          </a:p>
          <a:p>
            <a:pPr algn="ctr"/>
            <a:endParaRPr lang="en-SG" sz="1600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859448CB-17A8-4B4D-955E-EE80D69C7108}"/>
              </a:ext>
            </a:extLst>
          </p:cNvPr>
          <p:cNvSpPr/>
          <p:nvPr/>
        </p:nvSpPr>
        <p:spPr>
          <a:xfrm>
            <a:off x="7641766" y="3076672"/>
            <a:ext cx="1611088" cy="156754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 CONSTRUCTION</a:t>
            </a:r>
            <a:endParaRPr lang="en-SG" sz="1600" dirty="0"/>
          </a:p>
          <a:p>
            <a:pPr algn="ctr"/>
            <a:endParaRPr lang="en-SG" sz="1600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23D28BD0-26C6-4E57-8E25-641ABCA64404}"/>
              </a:ext>
            </a:extLst>
          </p:cNvPr>
          <p:cNvSpPr/>
          <p:nvPr/>
        </p:nvSpPr>
        <p:spPr>
          <a:xfrm>
            <a:off x="10163902" y="4147799"/>
            <a:ext cx="1990190" cy="197243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FINAL MODEL </a:t>
            </a:r>
            <a:r>
              <a:rPr lang="en-US" sz="1500" dirty="0"/>
              <a:t>IMPROVEMENT</a:t>
            </a:r>
            <a:endParaRPr lang="en-SG" sz="1500" dirty="0"/>
          </a:p>
          <a:p>
            <a:pPr algn="ctr"/>
            <a:endParaRPr lang="en-SG" sz="1600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34915300-5D69-41FC-A843-9280E7CAA6E4}"/>
              </a:ext>
            </a:extLst>
          </p:cNvPr>
          <p:cNvSpPr/>
          <p:nvPr/>
        </p:nvSpPr>
        <p:spPr>
          <a:xfrm>
            <a:off x="2285993" y="79590"/>
            <a:ext cx="1444176" cy="152329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DATA SEARCH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58C25B-0AA7-4260-B50E-3CEAEBB23E84}"/>
              </a:ext>
            </a:extLst>
          </p:cNvPr>
          <p:cNvSpPr txBox="1"/>
          <p:nvPr/>
        </p:nvSpPr>
        <p:spPr>
          <a:xfrm>
            <a:off x="232229" y="1523998"/>
            <a:ext cx="29899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>
                <a:solidFill>
                  <a:schemeClr val="bg1">
                    <a:lumMod val="65000"/>
                    <a:lumOff val="35000"/>
                  </a:schemeClr>
                </a:solidFill>
                <a:hlinkClick r:id="rId4"/>
              </a:rPr>
              <a:t>https://www.kaggle.com/shivam2503/diamonds</a:t>
            </a:r>
            <a:endParaRPr lang="en-SG" sz="1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EEE2F-623A-4A9F-8711-C885B33E96B4}"/>
              </a:ext>
            </a:extLst>
          </p:cNvPr>
          <p:cNvSpPr txBox="1"/>
          <p:nvPr/>
        </p:nvSpPr>
        <p:spPr>
          <a:xfrm>
            <a:off x="8461834" y="523658"/>
            <a:ext cx="27323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PROCESS WORKFLOW</a:t>
            </a:r>
            <a:endParaRPr lang="en-SG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694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 dirty="0"/>
              <a:t>Sit Dolor Amet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6552" y="140677"/>
            <a:ext cx="6739466" cy="6200863"/>
          </a:xfrm>
          <a:effectLst/>
        </p:spPr>
        <p:txBody>
          <a:bodyPr anchor="ctr">
            <a:normAutofit fontScale="90000"/>
          </a:bodyPr>
          <a:lstStyle/>
          <a:p>
            <a:pPr algn="l" fontAlgn="base"/>
            <a:r>
              <a:rPr lang="en-US" sz="2800" b="0" i="0" dirty="0">
                <a:effectLst/>
                <a:latin typeface="+mn-lt"/>
              </a:rPr>
              <a:t>DATASET CONTENT:</a:t>
            </a:r>
            <a:br>
              <a:rPr lang="en-US" sz="1600" b="0" i="0" dirty="0">
                <a:effectLst/>
                <a:latin typeface="+mn-lt"/>
              </a:rPr>
            </a:br>
            <a:r>
              <a:rPr lang="en-US" sz="2400" b="0" i="0" dirty="0">
                <a:effectLst/>
                <a:latin typeface="+mn-lt"/>
              </a:rPr>
              <a:t>1. Price</a:t>
            </a:r>
            <a:br>
              <a:rPr lang="en-US" sz="1600" b="0" i="0" dirty="0">
                <a:effectLst/>
                <a:latin typeface="+mn-lt"/>
              </a:rPr>
            </a:br>
            <a:r>
              <a:rPr lang="en-US" sz="1600" b="0" i="0" dirty="0">
                <a:effectLst/>
                <a:latin typeface="+mn-lt"/>
              </a:rPr>
              <a:t>	US dollars ($326 -- $18,823)</a:t>
            </a:r>
            <a:br>
              <a:rPr lang="en-US" sz="1600" b="0" i="0" dirty="0">
                <a:effectLst/>
                <a:latin typeface="+mn-lt"/>
              </a:rPr>
            </a:br>
            <a:r>
              <a:rPr lang="en-US" sz="2400" b="0" i="0" dirty="0">
                <a:effectLst/>
                <a:latin typeface="+mn-lt"/>
              </a:rPr>
              <a:t>2. </a:t>
            </a:r>
            <a:r>
              <a:rPr lang="en-US" sz="2400" b="0" dirty="0">
                <a:latin typeface="+mn-lt"/>
              </a:rPr>
              <a:t>C</a:t>
            </a:r>
            <a:r>
              <a:rPr lang="en-US" sz="2400" b="0" i="0" dirty="0">
                <a:effectLst/>
                <a:latin typeface="+mn-lt"/>
              </a:rPr>
              <a:t>arat</a:t>
            </a:r>
            <a:br>
              <a:rPr lang="en-US" sz="1600" b="0" i="0" dirty="0">
                <a:effectLst/>
                <a:latin typeface="+mn-lt"/>
              </a:rPr>
            </a:br>
            <a:r>
              <a:rPr lang="en-US" sz="1600" b="0" i="0" dirty="0">
                <a:effectLst/>
                <a:latin typeface="+mn-lt"/>
              </a:rPr>
              <a:t>	weight of the diamond (0.2ct -- 5.01ct)</a:t>
            </a:r>
            <a:br>
              <a:rPr lang="en-US" sz="1600" b="0" i="0" dirty="0">
                <a:effectLst/>
                <a:latin typeface="+mn-lt"/>
              </a:rPr>
            </a:br>
            <a:r>
              <a:rPr lang="en-US" sz="2400" b="0" i="0" dirty="0">
                <a:effectLst/>
                <a:latin typeface="+mn-lt"/>
              </a:rPr>
              <a:t>3. </a:t>
            </a:r>
            <a:r>
              <a:rPr lang="en-US" sz="2400" b="0" dirty="0">
                <a:latin typeface="+mn-lt"/>
              </a:rPr>
              <a:t>C</a:t>
            </a:r>
            <a:r>
              <a:rPr lang="en-US" sz="2400" b="0" i="0" dirty="0">
                <a:effectLst/>
                <a:latin typeface="+mn-lt"/>
              </a:rPr>
              <a:t>ut</a:t>
            </a:r>
            <a:br>
              <a:rPr lang="en-US" sz="1600" b="0" dirty="0">
                <a:latin typeface="+mn-lt"/>
              </a:rPr>
            </a:br>
            <a:r>
              <a:rPr lang="en-US" sz="1600" b="0" dirty="0">
                <a:latin typeface="+mn-lt"/>
              </a:rPr>
              <a:t>	</a:t>
            </a:r>
            <a:r>
              <a:rPr lang="en-US" sz="1600" b="0" i="0" dirty="0">
                <a:effectLst/>
                <a:latin typeface="+mn-lt"/>
              </a:rPr>
              <a:t>quality of the cut, graded as “Fair, Good, Very Good, Premium, Ideal”</a:t>
            </a:r>
            <a:br>
              <a:rPr lang="en-US" sz="1600" b="0" i="0" dirty="0">
                <a:effectLst/>
                <a:latin typeface="+mn-lt"/>
              </a:rPr>
            </a:br>
            <a:r>
              <a:rPr lang="en-US" sz="2400" b="0" i="0" dirty="0">
                <a:effectLst/>
                <a:latin typeface="+mn-lt"/>
              </a:rPr>
              <a:t>4. Color</a:t>
            </a:r>
            <a:r>
              <a:rPr lang="en-US" sz="1600" b="0" i="0" dirty="0">
                <a:effectLst/>
                <a:latin typeface="+mn-lt"/>
              </a:rPr>
              <a:t> </a:t>
            </a:r>
            <a:br>
              <a:rPr lang="en-US" sz="1600" b="0" i="0" dirty="0">
                <a:effectLst/>
                <a:latin typeface="+mn-lt"/>
              </a:rPr>
            </a:br>
            <a:r>
              <a:rPr lang="en-US" sz="1600" b="0" i="0" dirty="0">
                <a:effectLst/>
                <a:latin typeface="+mn-lt"/>
              </a:rPr>
              <a:t>	diamond color, from J (worst) to D (best)</a:t>
            </a:r>
            <a:br>
              <a:rPr lang="en-US" sz="1600" b="0" i="0" dirty="0">
                <a:effectLst/>
                <a:latin typeface="+mn-lt"/>
              </a:rPr>
            </a:br>
            <a:r>
              <a:rPr lang="en-US" sz="2400" b="0" i="0" dirty="0">
                <a:effectLst/>
                <a:latin typeface="+mn-lt"/>
              </a:rPr>
              <a:t>5. </a:t>
            </a:r>
            <a:r>
              <a:rPr lang="en-US" sz="2400" b="0" dirty="0">
                <a:latin typeface="+mn-lt"/>
              </a:rPr>
              <a:t>C</a:t>
            </a:r>
            <a:r>
              <a:rPr lang="en-US" sz="2400" b="0" i="0" dirty="0">
                <a:effectLst/>
                <a:latin typeface="+mn-lt"/>
              </a:rPr>
              <a:t>larity</a:t>
            </a:r>
            <a:br>
              <a:rPr lang="en-US" sz="1600" b="0" i="0" dirty="0">
                <a:effectLst/>
                <a:latin typeface="+mn-lt"/>
              </a:rPr>
            </a:br>
            <a:r>
              <a:rPr lang="en-US" sz="1600" b="0" i="0" dirty="0">
                <a:effectLst/>
                <a:latin typeface="+mn-lt"/>
              </a:rPr>
              <a:t>	 measurement of how clear the diamond is (I1 (worst), SI2, SI1, VS2, VS1, VVS2, 	 	 VVS1, IF (best))</a:t>
            </a:r>
            <a:br>
              <a:rPr lang="en-US" sz="1600" b="0" i="0" dirty="0">
                <a:effectLst/>
                <a:latin typeface="+mn-lt"/>
              </a:rPr>
            </a:br>
            <a:r>
              <a:rPr lang="en-US" sz="2700" b="0" i="0" dirty="0">
                <a:effectLst/>
                <a:latin typeface="+mn-lt"/>
              </a:rPr>
              <a:t>6. x</a:t>
            </a:r>
            <a:br>
              <a:rPr lang="en-US" sz="1600" b="0" i="0" dirty="0">
                <a:effectLst/>
                <a:latin typeface="+mn-lt"/>
              </a:rPr>
            </a:br>
            <a:r>
              <a:rPr lang="en-US" sz="1600" b="0" i="0" dirty="0">
                <a:effectLst/>
                <a:latin typeface="+mn-lt"/>
              </a:rPr>
              <a:t>	 length in mm (0--10.74)</a:t>
            </a:r>
            <a:br>
              <a:rPr lang="en-US" sz="1600" b="0" i="0" dirty="0">
                <a:effectLst/>
                <a:latin typeface="+mn-lt"/>
              </a:rPr>
            </a:br>
            <a:r>
              <a:rPr lang="en-US" sz="2700" b="0" i="0" dirty="0">
                <a:effectLst/>
                <a:latin typeface="+mn-lt"/>
              </a:rPr>
              <a:t>7. y </a:t>
            </a:r>
            <a:br>
              <a:rPr lang="en-US" sz="1600" b="0" i="0" dirty="0">
                <a:effectLst/>
                <a:latin typeface="+mn-lt"/>
              </a:rPr>
            </a:br>
            <a:r>
              <a:rPr lang="en-US" sz="1600" b="0" i="0" dirty="0">
                <a:effectLst/>
                <a:latin typeface="+mn-lt"/>
              </a:rPr>
              <a:t>	width in mm (0--58.9)</a:t>
            </a:r>
            <a:br>
              <a:rPr lang="en-US" sz="1600" b="0" i="0" dirty="0">
                <a:effectLst/>
                <a:latin typeface="+mn-lt"/>
              </a:rPr>
            </a:br>
            <a:r>
              <a:rPr lang="en-US" sz="2700" b="0" i="0" dirty="0">
                <a:effectLst/>
                <a:latin typeface="+mn-lt"/>
              </a:rPr>
              <a:t>8. z </a:t>
            </a:r>
            <a:br>
              <a:rPr lang="en-US" sz="1600" b="0" i="0" dirty="0">
                <a:effectLst/>
                <a:latin typeface="+mn-lt"/>
              </a:rPr>
            </a:br>
            <a:r>
              <a:rPr lang="en-US" sz="1600" b="0" i="0" dirty="0">
                <a:effectLst/>
                <a:latin typeface="+mn-lt"/>
              </a:rPr>
              <a:t>	depth in mm (0--31.8)</a:t>
            </a:r>
            <a:br>
              <a:rPr lang="en-US" sz="1600" b="0" i="0" dirty="0">
                <a:effectLst/>
                <a:latin typeface="+mn-lt"/>
              </a:rPr>
            </a:br>
            <a:r>
              <a:rPr lang="en-US" sz="2700" b="0" i="0" dirty="0">
                <a:effectLst/>
                <a:latin typeface="+mn-lt"/>
              </a:rPr>
              <a:t>9. depth</a:t>
            </a:r>
            <a:br>
              <a:rPr lang="en-US" sz="1600" b="0" i="0" dirty="0">
                <a:effectLst/>
                <a:latin typeface="+mn-lt"/>
              </a:rPr>
            </a:br>
            <a:r>
              <a:rPr lang="en-US" sz="1600" b="0" i="0" dirty="0">
                <a:effectLst/>
                <a:latin typeface="+mn-lt"/>
              </a:rPr>
              <a:t>	 total depth percentage = z / mean(x, y) = 2 * z / (x + y) (43--79)</a:t>
            </a:r>
            <a:br>
              <a:rPr lang="en-US" sz="1600" b="0" i="0" dirty="0">
                <a:effectLst/>
                <a:latin typeface="+mn-lt"/>
              </a:rPr>
            </a:br>
            <a:r>
              <a:rPr lang="en-US" sz="2700" b="0" i="0" dirty="0">
                <a:effectLst/>
                <a:latin typeface="+mn-lt"/>
              </a:rPr>
              <a:t>10. table </a:t>
            </a:r>
            <a:br>
              <a:rPr lang="en-US" sz="1600" b="0" i="0" dirty="0">
                <a:effectLst/>
                <a:latin typeface="+mn-lt"/>
              </a:rPr>
            </a:br>
            <a:r>
              <a:rPr lang="en-US" sz="1600" b="0" i="0" dirty="0">
                <a:effectLst/>
                <a:latin typeface="+mn-lt"/>
              </a:rPr>
              <a:t>	 width of top of diamond relative to widest point (43--95)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351E0-4F5B-4D74-BBB9-D7599A123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702664"/>
            <a:ext cx="4533464" cy="307688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E66718-1593-4798-88FA-43542C79D5A3}"/>
              </a:ext>
            </a:extLst>
          </p:cNvPr>
          <p:cNvCxnSpPr>
            <a:cxnSpLocks/>
          </p:cNvCxnSpPr>
          <p:nvPr/>
        </p:nvCxnSpPr>
        <p:spPr>
          <a:xfrm>
            <a:off x="5556552" y="0"/>
            <a:ext cx="0" cy="6537278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589D4B-7709-4393-8D21-B2840313797A}"/>
              </a:ext>
            </a:extLst>
          </p:cNvPr>
          <p:cNvCxnSpPr>
            <a:cxnSpLocks/>
          </p:cNvCxnSpPr>
          <p:nvPr/>
        </p:nvCxnSpPr>
        <p:spPr>
          <a:xfrm flipH="1">
            <a:off x="4944678" y="495518"/>
            <a:ext cx="3189388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17327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tile tx="5086350" ty="38735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2F0E-1F23-4605-A360-8DD777B9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SG" dirty="0"/>
              <a:t>DATA </a:t>
            </a:r>
            <a:r>
              <a:rPr lang="en-US" dirty="0"/>
              <a:t>UNDERSTANDING</a:t>
            </a: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D40AB008-F664-4996-8BB8-8DCEBAABBA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3255832"/>
              </p:ext>
            </p:extLst>
          </p:nvPr>
        </p:nvGraphicFramePr>
        <p:xfrm>
          <a:off x="1842871" y="2222500"/>
          <a:ext cx="10128738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E85CA72F-A57A-447B-B9BA-53580B82D1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095" y="4774066"/>
            <a:ext cx="2026784" cy="11193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B89707-6D28-481E-9A0E-F2295E7472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612362"/>
            <a:ext cx="2710614" cy="7744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D1BB19-5A39-4136-9424-0F33B597B7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86" y="2019313"/>
            <a:ext cx="1729630" cy="7744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2052E3E-0CFE-4E90-B3B8-106F6D89B8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1" y="2650814"/>
            <a:ext cx="1546398" cy="626444"/>
          </a:xfrm>
          <a:prstGeom prst="rect">
            <a:avLst/>
          </a:prstGeom>
        </p:spPr>
      </p:pic>
      <p:pic>
        <p:nvPicPr>
          <p:cNvPr id="2050" name="Picture 2" descr="Pin by Melene Tolson on Oh So Cute | Cute winnie the pooh, Winnie the pooh,  Disney cuties">
            <a:extLst>
              <a:ext uri="{FF2B5EF4-FFF2-40B4-BE49-F238E27FC236}">
                <a16:creationId xmlns:a16="http://schemas.microsoft.com/office/drawing/2014/main" id="{C5ADE114-46CF-433E-8D37-E3C2D7A4B0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994" y="62135"/>
            <a:ext cx="2179615" cy="174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457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B26E0-5EC1-47FD-8840-92ABA453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– 4C DATA UNDERSTANDING 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CE3C5-7915-4757-A40D-D7D92B99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507" y="3934824"/>
            <a:ext cx="3107950" cy="2484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164CEE-1766-4E88-8B2E-D38972CE8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88" y="3934824"/>
            <a:ext cx="3107949" cy="2484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9011C-DD9B-45EB-B6DB-EDA59A5B2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6524" y="3926263"/>
            <a:ext cx="3371750" cy="2484549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7BE02489-0DC9-4A67-8B31-794A2A7990C7}"/>
              </a:ext>
            </a:extLst>
          </p:cNvPr>
          <p:cNvSpPr/>
          <p:nvPr/>
        </p:nvSpPr>
        <p:spPr>
          <a:xfrm rot="1173356">
            <a:off x="1090155" y="2223399"/>
            <a:ext cx="1746119" cy="1209161"/>
          </a:xfrm>
          <a:prstGeom prst="wedgeRoundRectCallout">
            <a:avLst/>
          </a:prstGeom>
          <a:noFill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>
                <a:solidFill>
                  <a:schemeClr val="bg1"/>
                </a:solidFill>
              </a:rPr>
              <a:t>Majority diamonds are ideal cut, premium cut and very good cut.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D309D23-6E8E-4C80-9206-0CDD21946E6B}"/>
              </a:ext>
            </a:extLst>
          </p:cNvPr>
          <p:cNvSpPr/>
          <p:nvPr/>
        </p:nvSpPr>
        <p:spPr>
          <a:xfrm rot="1173356">
            <a:off x="4062037" y="2225500"/>
            <a:ext cx="1662218" cy="1221455"/>
          </a:xfrm>
          <a:prstGeom prst="wedgeRoundRectCallout">
            <a:avLst/>
          </a:prstGeom>
          <a:noFill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>
                <a:solidFill>
                  <a:schemeClr val="bg1"/>
                </a:solidFill>
              </a:rPr>
              <a:t>High percentage of diamonds with good </a:t>
            </a:r>
            <a:r>
              <a:rPr lang="en-SG" sz="1600" dirty="0" err="1">
                <a:solidFill>
                  <a:schemeClr val="bg1"/>
                </a:solidFill>
              </a:rPr>
              <a:t>color</a:t>
            </a:r>
            <a:r>
              <a:rPr lang="en-SG" sz="1600" dirty="0">
                <a:solidFill>
                  <a:schemeClr val="bg1"/>
                </a:solidFill>
              </a:rPr>
              <a:t> (DEFG)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D527FC-46C8-4E9C-A78D-0878A20BCD24}"/>
              </a:ext>
            </a:extLst>
          </p:cNvPr>
          <p:cNvSpPr/>
          <p:nvPr/>
        </p:nvSpPr>
        <p:spPr>
          <a:xfrm>
            <a:off x="1" y="-593134"/>
            <a:ext cx="12760656" cy="3170099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20000" dirty="0">
                <a:ln w="0"/>
                <a:solidFill>
                  <a:schemeClr val="tx1">
                    <a:alpha val="21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4C</a:t>
            </a:r>
            <a:endParaRPr lang="en-US" sz="20000" b="0" cap="none" spc="0" dirty="0">
              <a:ln w="0"/>
              <a:solidFill>
                <a:schemeClr val="tx1">
                  <a:alpha val="21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730A03-FD38-40F4-8B82-CDF91A340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400" y="3404156"/>
            <a:ext cx="2919600" cy="298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5DEC161B-B789-4682-A819-62D83E95C710}"/>
              </a:ext>
            </a:extLst>
          </p:cNvPr>
          <p:cNvSpPr/>
          <p:nvPr/>
        </p:nvSpPr>
        <p:spPr>
          <a:xfrm rot="1173356">
            <a:off x="7187954" y="2417398"/>
            <a:ext cx="1727448" cy="1198283"/>
          </a:xfrm>
          <a:prstGeom prst="wedgeRoundRectCallout">
            <a:avLst/>
          </a:prstGeom>
          <a:noFill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>
                <a:solidFill>
                  <a:schemeClr val="bg1"/>
                </a:solidFill>
              </a:rPr>
              <a:t>SI and VS clarity have bigger percentage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D225DE16-A633-4E41-A695-2DB0644CCE2C}"/>
              </a:ext>
            </a:extLst>
          </p:cNvPr>
          <p:cNvSpPr/>
          <p:nvPr/>
        </p:nvSpPr>
        <p:spPr>
          <a:xfrm rot="1173356">
            <a:off x="10216520" y="2123128"/>
            <a:ext cx="1658190" cy="1222882"/>
          </a:xfrm>
          <a:prstGeom prst="wedgeRoundRectCallout">
            <a:avLst/>
          </a:prstGeom>
          <a:noFill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>
                <a:solidFill>
                  <a:schemeClr val="bg1"/>
                </a:solidFill>
              </a:rPr>
              <a:t>Carat and Price are strongly positively correlated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6F76A9-FAC9-4382-9CDE-84A2045818F1}"/>
              </a:ext>
            </a:extLst>
          </p:cNvPr>
          <p:cNvCxnSpPr>
            <a:cxnSpLocks/>
          </p:cNvCxnSpPr>
          <p:nvPr/>
        </p:nvCxnSpPr>
        <p:spPr>
          <a:xfrm flipV="1">
            <a:off x="9498842" y="4967785"/>
            <a:ext cx="2210937" cy="1009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219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1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B26E0-5EC1-47FD-8840-92ABA453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– </a:t>
            </a:r>
            <a:r>
              <a:rPr lang="en-US" dirty="0" err="1"/>
              <a:t>kdeplot</a:t>
            </a:r>
            <a:r>
              <a:rPr lang="en-US" dirty="0"/>
              <a:t>  &amp;  </a:t>
            </a:r>
            <a:r>
              <a:rPr lang="en-US" dirty="0" err="1"/>
              <a:t>violinplot</a:t>
            </a:r>
            <a:endParaRPr lang="en-SG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2996DE-CF14-4031-BF7B-FFACCB08D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172" y="4443456"/>
            <a:ext cx="3835340" cy="23157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963FDD-DCC4-4808-931D-EECD95E47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05" y="4443456"/>
            <a:ext cx="3715422" cy="2315737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6120D7F-A87D-4051-B042-397FBA5AF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00444"/>
            <a:ext cx="11619814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8F46DA-5E24-41BA-BA18-2EF2718356F5}"/>
              </a:ext>
            </a:extLst>
          </p:cNvPr>
          <p:cNvSpPr/>
          <p:nvPr/>
        </p:nvSpPr>
        <p:spPr>
          <a:xfrm>
            <a:off x="609600" y="-1398861"/>
            <a:ext cx="12191999" cy="3170099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20000" b="0" cap="none" spc="0" dirty="0">
                <a:ln w="0"/>
                <a:solidFill>
                  <a:schemeClr val="tx1">
                    <a:alpha val="21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SEABORN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873483-F492-42B9-9E5F-3740A6709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031" y="4443456"/>
            <a:ext cx="3835337" cy="23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07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tile tx="2527300" ty="40005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B26E0-5EC1-47FD-8840-92ABA453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– HISTOGRAM PLOT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05210-394B-48FE-85D6-D108ECB06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52" y="2215119"/>
            <a:ext cx="8595319" cy="3923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DE5798-E115-404D-AB69-E96F707DFCDB}"/>
              </a:ext>
            </a:extLst>
          </p:cNvPr>
          <p:cNvSpPr/>
          <p:nvPr/>
        </p:nvSpPr>
        <p:spPr>
          <a:xfrm>
            <a:off x="609600" y="-1398861"/>
            <a:ext cx="12191999" cy="3170099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20000" b="0" cap="none" spc="0" dirty="0">
                <a:ln w="0"/>
                <a:solidFill>
                  <a:schemeClr val="tx1">
                    <a:alpha val="21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PANDAS</a:t>
            </a:r>
          </a:p>
        </p:txBody>
      </p:sp>
      <p:sp>
        <p:nvSpPr>
          <p:cNvPr id="7" name="Double Brace 6">
            <a:extLst>
              <a:ext uri="{FF2B5EF4-FFF2-40B4-BE49-F238E27FC236}">
                <a16:creationId xmlns:a16="http://schemas.microsoft.com/office/drawing/2014/main" id="{A07BBB77-3768-4177-BEBE-A70E502E9C3E}"/>
              </a:ext>
            </a:extLst>
          </p:cNvPr>
          <p:cNvSpPr/>
          <p:nvPr/>
        </p:nvSpPr>
        <p:spPr>
          <a:xfrm>
            <a:off x="9114971" y="4586514"/>
            <a:ext cx="2760577" cy="1030515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bg1"/>
                </a:solidFill>
              </a:rPr>
              <a:t>Values distributed in the histogram are largely varied, standardization will be necessary</a:t>
            </a:r>
          </a:p>
        </p:txBody>
      </p:sp>
      <p:pic>
        <p:nvPicPr>
          <p:cNvPr id="4100" name="Picture 4" descr="Girl Thinking GIF - Girl Thinking Idea - Discover &amp;amp; Share GIFs">
            <a:extLst>
              <a:ext uri="{FF2B5EF4-FFF2-40B4-BE49-F238E27FC236}">
                <a16:creationId xmlns:a16="http://schemas.microsoft.com/office/drawing/2014/main" id="{34018194-373C-48A3-98F3-EC16579707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153" y="2962747"/>
            <a:ext cx="1214211" cy="121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753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2F4A21B-80B9-40F1-8308-E0B7F0FE0B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051B7F-F45F-4FBB-974B-85B568B21B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E96646-423E-4354-94C2-1A28227BF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3753</TotalTime>
  <Words>930</Words>
  <Application>Microsoft Office PowerPoint</Application>
  <PresentationFormat>Widescreen</PresentationFormat>
  <Paragraphs>136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 Unicode MS</vt:lpstr>
      <vt:lpstr>Calibri </vt:lpstr>
      <vt:lpstr>charter</vt:lpstr>
      <vt:lpstr>Arial</vt:lpstr>
      <vt:lpstr>Calibri</vt:lpstr>
      <vt:lpstr>Calibri Light</vt:lpstr>
      <vt:lpstr>Wingdings 2</vt:lpstr>
      <vt:lpstr>Quotable</vt:lpstr>
      <vt:lpstr>DIAMOND PRICE ANALYSIS &amp; PREDICTION</vt:lpstr>
      <vt:lpstr>HYPOTHESIS OBJECTIVE OF THE PROJECT</vt:lpstr>
      <vt:lpstr>DIAMOND INTRODUCTION</vt:lpstr>
      <vt:lpstr>PowerPoint Presentation</vt:lpstr>
      <vt:lpstr>DATASET CONTENT: 1. Price  US dollars ($326 -- $18,823) 2. Carat  weight of the diamond (0.2ct -- 5.01ct) 3. Cut  quality of the cut, graded as “Fair, Good, Very Good, Premium, Ideal” 4. Color   diamond color, from J (worst) to D (best) 5. Clarity   measurement of how clear the diamond is (I1 (worst), SI2, SI1, VS2, VS1, VVS2,     VVS1, IF (best)) 6. x   length in mm (0--10.74) 7. y   width in mm (0--58.9) 8. z   depth in mm (0--31.8) 9. depth   total depth percentage = z / mean(x, y) = 2 * z / (x + y) (43--79) 10. table    width of top of diamond relative to widest point (43--95)</vt:lpstr>
      <vt:lpstr>DATA UNDERSTANDING</vt:lpstr>
      <vt:lpstr>EDA – 4C DATA UNDERSTANDING </vt:lpstr>
      <vt:lpstr>EDA – kdeplot  &amp;  violinplot</vt:lpstr>
      <vt:lpstr>EDA – HISTOGRAM PLOT</vt:lpstr>
      <vt:lpstr>FEATURE IMPORTANCE</vt:lpstr>
      <vt:lpstr>EDA –FEATURES SELECTION</vt:lpstr>
      <vt:lpstr>OUTLIERS</vt:lpstr>
      <vt:lpstr>FEATURE ENGINEERING BOOST MODEL PERFORMANCE</vt:lpstr>
      <vt:lpstr>MODEL CONSTRUCTION</vt:lpstr>
      <vt:lpstr>MODEL SELECTION (RANDOM FOREST)</vt:lpstr>
      <vt:lpstr>XGBoost</vt:lpstr>
      <vt:lpstr>DIFFERENCE BETWEEN RF &amp; XGB</vt:lpstr>
      <vt:lpstr>XGBoost MODEL EVALUTION</vt:lpstr>
      <vt:lpstr>HYPERPARAMETERS TUNING</vt:lpstr>
      <vt:lpstr>XGB FEATURE IMPORTANCE</vt:lpstr>
      <vt:lpstr>XGB TREE ANALYSIS </vt:lpstr>
      <vt:lpstr>MODEL TESTING AND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DIAMOND PRICE PREDICTION</dc:title>
  <dc:creator>BYD Admin</dc:creator>
  <cp:lastModifiedBy>BYD Admin</cp:lastModifiedBy>
  <cp:revision>154</cp:revision>
  <dcterms:created xsi:type="dcterms:W3CDTF">2021-07-07T11:29:34Z</dcterms:created>
  <dcterms:modified xsi:type="dcterms:W3CDTF">2021-07-16T03:54:50Z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